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charts/chart7.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5.xml" ContentType="application/vnd.openxmlformats-officedocument.drawingml.chart+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charts/chart6.xml" ContentType="application/vnd.openxmlformats-officedocument.drawingml.chart+xml"/>
  <Override PartName="/ppt/charts/chart4.xml" ContentType="application/vnd.openxmlformats-officedocument.drawingml.chart+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charts/chart2.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sldIdLst>
    <p:sldId id="256" r:id="rId2"/>
    <p:sldId id="293" r:id="rId3"/>
    <p:sldId id="366" r:id="rId4"/>
    <p:sldId id="367" r:id="rId5"/>
    <p:sldId id="368" r:id="rId6"/>
    <p:sldId id="369" r:id="rId7"/>
    <p:sldId id="370" r:id="rId8"/>
    <p:sldId id="371" r:id="rId9"/>
    <p:sldId id="373" r:id="rId10"/>
    <p:sldId id="376" r:id="rId11"/>
    <p:sldId id="294" r:id="rId12"/>
    <p:sldId id="312" r:id="rId13"/>
    <p:sldId id="313" r:id="rId14"/>
    <p:sldId id="314" r:id="rId15"/>
    <p:sldId id="315" r:id="rId16"/>
    <p:sldId id="316" r:id="rId17"/>
    <p:sldId id="317" r:id="rId18"/>
    <p:sldId id="318" r:id="rId19"/>
    <p:sldId id="319" r:id="rId20"/>
    <p:sldId id="320" r:id="rId21"/>
    <p:sldId id="321" r:id="rId22"/>
    <p:sldId id="295" r:id="rId23"/>
    <p:sldId id="342" r:id="rId24"/>
    <p:sldId id="343" r:id="rId25"/>
    <p:sldId id="344" r:id="rId26"/>
    <p:sldId id="345" r:id="rId27"/>
    <p:sldId id="346" r:id="rId28"/>
    <p:sldId id="347" r:id="rId29"/>
    <p:sldId id="348" r:id="rId30"/>
    <p:sldId id="349" r:id="rId31"/>
    <p:sldId id="350" r:id="rId32"/>
    <p:sldId id="351" r:id="rId33"/>
    <p:sldId id="352" r:id="rId34"/>
    <p:sldId id="353" r:id="rId35"/>
    <p:sldId id="354" r:id="rId36"/>
    <p:sldId id="355" r:id="rId37"/>
    <p:sldId id="296" r:id="rId38"/>
    <p:sldId id="274" r:id="rId39"/>
    <p:sldId id="290" r:id="rId40"/>
    <p:sldId id="276" r:id="rId41"/>
    <p:sldId id="297" r:id="rId42"/>
    <p:sldId id="359" r:id="rId43"/>
    <p:sldId id="360" r:id="rId44"/>
    <p:sldId id="361" r:id="rId45"/>
    <p:sldId id="362" r:id="rId46"/>
    <p:sldId id="363" r:id="rId47"/>
    <p:sldId id="364" r:id="rId48"/>
    <p:sldId id="365" r:id="rId49"/>
    <p:sldId id="298" r:id="rId50"/>
    <p:sldId id="327" r:id="rId51"/>
    <p:sldId id="328" r:id="rId52"/>
    <p:sldId id="329" r:id="rId53"/>
    <p:sldId id="377"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2007_Workbook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2007_Workbook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2007_Workbook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2007_Workbook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2007_Workbook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2007_Workbook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2007_Workbook7.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plotArea>
      <c:layout/>
      <c:pieChart>
        <c:varyColors val="1"/>
        <c:firstSliceAng val="0"/>
      </c:pieChart>
    </c:plotArea>
    <c:legend>
      <c:legendPos val="r"/>
    </c:legend>
    <c:plotVisOnly val="1"/>
    <c:dispBlanksAs val="zero"/>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2800" dirty="0" smtClean="0"/>
              <a:t>Straight Lecture</a:t>
            </a:r>
            <a:endParaRPr lang="en-US" sz="2800" dirty="0"/>
          </a:p>
        </c:rich>
      </c:tx>
    </c:title>
    <c:plotArea>
      <c:layout/>
      <c:pieChart>
        <c:varyColors val="1"/>
        <c:ser>
          <c:idx val="0"/>
          <c:order val="0"/>
          <c:dLbls>
            <c:txPr>
              <a:bodyPr/>
              <a:lstStyle/>
              <a:p>
                <a:pPr>
                  <a:defRPr sz="1800"/>
                </a:pPr>
                <a:endParaRPr lang="en-US"/>
              </a:p>
            </c:txPr>
            <c:showCatName val="1"/>
            <c:showPercent val="1"/>
            <c:showLeaderLines val="1"/>
          </c:dLbls>
          <c:cat>
            <c:strRef>
              <c:f>Sheet1!$A$1:$E$1</c:f>
              <c:strCache>
                <c:ptCount val="5"/>
                <c:pt idx="0">
                  <c:v>Always</c:v>
                </c:pt>
                <c:pt idx="1">
                  <c:v>Some each class</c:v>
                </c:pt>
                <c:pt idx="2">
                  <c:v>Each Week</c:v>
                </c:pt>
                <c:pt idx="3">
                  <c:v>During Course</c:v>
                </c:pt>
                <c:pt idx="4">
                  <c:v>Never</c:v>
                </c:pt>
              </c:strCache>
            </c:strRef>
          </c:cat>
          <c:val>
            <c:numRef>
              <c:f>Sheet1!$A$2:$E$2</c:f>
              <c:numCache>
                <c:formatCode>General</c:formatCode>
                <c:ptCount val="5"/>
                <c:pt idx="0">
                  <c:v>17</c:v>
                </c:pt>
                <c:pt idx="1">
                  <c:v>25</c:v>
                </c:pt>
                <c:pt idx="2">
                  <c:v>15</c:v>
                </c:pt>
                <c:pt idx="3">
                  <c:v>10</c:v>
                </c:pt>
                <c:pt idx="4">
                  <c:v>21</c:v>
                </c:pt>
              </c:numCache>
            </c:numRef>
          </c:val>
        </c:ser>
        <c:dLbls>
          <c:showCatName val="1"/>
          <c:showPercent val="1"/>
        </c:dLbls>
        <c:firstSliceAng val="0"/>
      </c:pieChart>
    </c:plotArea>
    <c:plotVisOnly val="1"/>
    <c:dispBlanksAs val="zero"/>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sz="2800" dirty="0"/>
              <a:t>Dialog Lecture</a:t>
            </a:r>
          </a:p>
        </c:rich>
      </c:tx>
    </c:title>
    <c:plotArea>
      <c:layout/>
      <c:pieChart>
        <c:varyColors val="1"/>
        <c:ser>
          <c:idx val="0"/>
          <c:order val="0"/>
          <c:dLbls>
            <c:txPr>
              <a:bodyPr/>
              <a:lstStyle/>
              <a:p>
                <a:pPr>
                  <a:defRPr sz="1800"/>
                </a:pPr>
                <a:endParaRPr lang="en-US"/>
              </a:p>
            </c:txPr>
            <c:showCatName val="1"/>
            <c:showPercent val="1"/>
          </c:dLbls>
          <c:cat>
            <c:strRef>
              <c:f>Sheet1!$A$4:$E$4</c:f>
              <c:strCache>
                <c:ptCount val="5"/>
                <c:pt idx="0">
                  <c:v>Always</c:v>
                </c:pt>
                <c:pt idx="1">
                  <c:v>Some each class</c:v>
                </c:pt>
                <c:pt idx="2">
                  <c:v>Each Week</c:v>
                </c:pt>
                <c:pt idx="3">
                  <c:v>During Course</c:v>
                </c:pt>
                <c:pt idx="4">
                  <c:v>Never</c:v>
                </c:pt>
              </c:strCache>
            </c:strRef>
          </c:cat>
          <c:val>
            <c:numRef>
              <c:f>Sheet1!$A$5:$E$5</c:f>
              <c:numCache>
                <c:formatCode>General</c:formatCode>
                <c:ptCount val="5"/>
                <c:pt idx="0">
                  <c:v>22</c:v>
                </c:pt>
                <c:pt idx="1">
                  <c:v>19</c:v>
                </c:pt>
                <c:pt idx="2">
                  <c:v>21</c:v>
                </c:pt>
                <c:pt idx="3">
                  <c:v>14</c:v>
                </c:pt>
                <c:pt idx="4">
                  <c:v>12</c:v>
                </c:pt>
              </c:numCache>
            </c:numRef>
          </c:val>
        </c:ser>
        <c:dLbls>
          <c:showCatName val="1"/>
          <c:showPercent val="1"/>
        </c:dLbls>
        <c:firstSliceAng val="0"/>
      </c:pieChart>
    </c:plotArea>
    <c:plotVisOnly val="1"/>
    <c:dispBlanksAs val="zero"/>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2800" dirty="0"/>
              <a:t>Team Learning</a:t>
            </a:r>
          </a:p>
        </c:rich>
      </c:tx>
    </c:title>
    <c:plotArea>
      <c:layout/>
      <c:pieChart>
        <c:varyColors val="1"/>
        <c:ser>
          <c:idx val="0"/>
          <c:order val="0"/>
          <c:dLbls>
            <c:txPr>
              <a:bodyPr/>
              <a:lstStyle/>
              <a:p>
                <a:pPr>
                  <a:defRPr sz="1800"/>
                </a:pPr>
                <a:endParaRPr lang="en-US"/>
              </a:p>
            </c:txPr>
            <c:showCatName val="1"/>
            <c:showPercent val="1"/>
            <c:showLeaderLines val="1"/>
          </c:dLbls>
          <c:cat>
            <c:strRef>
              <c:f>Sheet1!$A$7:$E$7</c:f>
              <c:strCache>
                <c:ptCount val="5"/>
                <c:pt idx="0">
                  <c:v>Always</c:v>
                </c:pt>
                <c:pt idx="1">
                  <c:v>Some each class</c:v>
                </c:pt>
                <c:pt idx="2">
                  <c:v>Each Week</c:v>
                </c:pt>
                <c:pt idx="3">
                  <c:v>During Course</c:v>
                </c:pt>
                <c:pt idx="4">
                  <c:v>Never</c:v>
                </c:pt>
              </c:strCache>
            </c:strRef>
          </c:cat>
          <c:val>
            <c:numRef>
              <c:f>Sheet1!$A$8:$E$8</c:f>
              <c:numCache>
                <c:formatCode>General</c:formatCode>
                <c:ptCount val="5"/>
                <c:pt idx="0">
                  <c:v>0</c:v>
                </c:pt>
                <c:pt idx="1">
                  <c:v>4</c:v>
                </c:pt>
                <c:pt idx="2">
                  <c:v>9</c:v>
                </c:pt>
                <c:pt idx="3">
                  <c:v>43</c:v>
                </c:pt>
                <c:pt idx="4">
                  <c:v>31</c:v>
                </c:pt>
              </c:numCache>
            </c:numRef>
          </c:val>
        </c:ser>
        <c:dLbls>
          <c:showCatName val="1"/>
          <c:showPercent val="1"/>
        </c:dLbls>
        <c:firstSliceAng val="70"/>
      </c:pieChart>
    </c:plotArea>
    <c:plotVisOnly val="1"/>
    <c:dispBlanksAs val="zero"/>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sz="2800" dirty="0" smtClean="0"/>
              <a:t>    Learning Styles</a:t>
            </a:r>
            <a:endParaRPr lang="en-US" sz="2800" dirty="0"/>
          </a:p>
        </c:rich>
      </c:tx>
      <c:layout>
        <c:manualLayout>
          <c:xMode val="edge"/>
          <c:yMode val="edge"/>
          <c:x val="0.3524673202614379"/>
          <c:y val="0.15068493150684953"/>
        </c:manualLayout>
      </c:layout>
    </c:title>
    <c:plotArea>
      <c:layout>
        <c:manualLayout>
          <c:layoutTarget val="inner"/>
          <c:xMode val="edge"/>
          <c:yMode val="edge"/>
          <c:x val="0.32053105861767278"/>
          <c:y val="0.30083880139982633"/>
          <c:w val="0.39227121609798782"/>
          <c:h val="0.65378536016331379"/>
        </c:manualLayout>
      </c:layout>
      <c:pieChart>
        <c:varyColors val="1"/>
        <c:ser>
          <c:idx val="0"/>
          <c:order val="0"/>
          <c:dLbls>
            <c:txPr>
              <a:bodyPr/>
              <a:lstStyle/>
              <a:p>
                <a:pPr>
                  <a:defRPr sz="1800"/>
                </a:pPr>
                <a:endParaRPr lang="en-US"/>
              </a:p>
            </c:txPr>
            <c:showCatName val="1"/>
            <c:showPercent val="1"/>
            <c:showLeaderLines val="1"/>
          </c:dLbls>
          <c:cat>
            <c:strRef>
              <c:f>Sheet1!$A$10:$E$10</c:f>
              <c:strCache>
                <c:ptCount val="5"/>
                <c:pt idx="0">
                  <c:v>Each Class</c:v>
                </c:pt>
                <c:pt idx="1">
                  <c:v>Each Week</c:v>
                </c:pt>
                <c:pt idx="2">
                  <c:v>Each Course</c:v>
                </c:pt>
                <c:pt idx="3">
                  <c:v>Not Utilized</c:v>
                </c:pt>
                <c:pt idx="4">
                  <c:v>Unfamiliar</c:v>
                </c:pt>
              </c:strCache>
            </c:strRef>
          </c:cat>
          <c:val>
            <c:numRef>
              <c:f>Sheet1!$A$11:$E$11</c:f>
              <c:numCache>
                <c:formatCode>General</c:formatCode>
                <c:ptCount val="5"/>
                <c:pt idx="0">
                  <c:v>24</c:v>
                </c:pt>
                <c:pt idx="1">
                  <c:v>20</c:v>
                </c:pt>
                <c:pt idx="2">
                  <c:v>14</c:v>
                </c:pt>
                <c:pt idx="3">
                  <c:v>19</c:v>
                </c:pt>
                <c:pt idx="4">
                  <c:v>10</c:v>
                </c:pt>
              </c:numCache>
            </c:numRef>
          </c:val>
        </c:ser>
        <c:dLbls>
          <c:showCatName val="1"/>
          <c:showPercent val="1"/>
        </c:dLbls>
        <c:firstSliceAng val="274"/>
      </c:pieChart>
    </c:plotArea>
    <c:plotVisOnly val="1"/>
    <c:dispBlanksAs val="zero"/>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US"/>
  <c:chart>
    <c:autoTitleDeleted val="1"/>
    <c:plotArea>
      <c:layout/>
      <c:pieChart>
        <c:varyColors val="1"/>
        <c:ser>
          <c:idx val="0"/>
          <c:order val="0"/>
          <c:dLbls>
            <c:dLbl>
              <c:idx val="0"/>
              <c:layout>
                <c:manualLayout>
                  <c:x val="-9.7822593604370896E-3"/>
                  <c:y val="2.2656444260256942E-2"/>
                </c:manualLayout>
              </c:layout>
              <c:showCatName val="1"/>
              <c:showPercent val="1"/>
            </c:dLbl>
            <c:txPr>
              <a:bodyPr/>
              <a:lstStyle/>
              <a:p>
                <a:pPr>
                  <a:defRPr sz="1800"/>
                </a:pPr>
                <a:endParaRPr lang="en-US"/>
              </a:p>
            </c:txPr>
            <c:showCatName val="1"/>
            <c:showPercent val="1"/>
            <c:showLeaderLines val="1"/>
          </c:dLbls>
          <c:cat>
            <c:strRef>
              <c:f>Sheet1!$A$13:$F$13</c:f>
              <c:strCache>
                <c:ptCount val="6"/>
                <c:pt idx="0">
                  <c:v>1</c:v>
                </c:pt>
                <c:pt idx="1">
                  <c:v>2</c:v>
                </c:pt>
                <c:pt idx="2">
                  <c:v>3</c:v>
                </c:pt>
                <c:pt idx="3">
                  <c:v>4</c:v>
                </c:pt>
                <c:pt idx="4">
                  <c:v>5</c:v>
                </c:pt>
                <c:pt idx="5">
                  <c:v>Other</c:v>
                </c:pt>
              </c:strCache>
            </c:strRef>
          </c:cat>
          <c:val>
            <c:numRef>
              <c:f>Sheet1!$A$14:$F$14</c:f>
              <c:numCache>
                <c:formatCode>General</c:formatCode>
                <c:ptCount val="6"/>
                <c:pt idx="0">
                  <c:v>1</c:v>
                </c:pt>
                <c:pt idx="1">
                  <c:v>10</c:v>
                </c:pt>
                <c:pt idx="2">
                  <c:v>14</c:v>
                </c:pt>
                <c:pt idx="3">
                  <c:v>32</c:v>
                </c:pt>
                <c:pt idx="4">
                  <c:v>14</c:v>
                </c:pt>
                <c:pt idx="5">
                  <c:v>10</c:v>
                </c:pt>
              </c:numCache>
            </c:numRef>
          </c:val>
        </c:ser>
        <c:dLbls>
          <c:showCatName val="1"/>
          <c:showPercent val="1"/>
        </c:dLbls>
        <c:firstSliceAng val="0"/>
      </c:pieChart>
    </c:plotArea>
    <c:plotVisOnly val="1"/>
    <c:dispBlanksAs val="zero"/>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clustered"/>
        <c:ser>
          <c:idx val="0"/>
          <c:order val="0"/>
          <c:cat>
            <c:strRef>
              <c:f>Sheet1!$A$13:$F$13</c:f>
              <c:strCache>
                <c:ptCount val="6"/>
                <c:pt idx="0">
                  <c:v>1</c:v>
                </c:pt>
                <c:pt idx="1">
                  <c:v>2</c:v>
                </c:pt>
                <c:pt idx="2">
                  <c:v>3</c:v>
                </c:pt>
                <c:pt idx="3">
                  <c:v>4</c:v>
                </c:pt>
                <c:pt idx="4">
                  <c:v>5</c:v>
                </c:pt>
                <c:pt idx="5">
                  <c:v>Other</c:v>
                </c:pt>
              </c:strCache>
            </c:strRef>
          </c:cat>
          <c:val>
            <c:numRef>
              <c:f>Sheet1!$A$14:$F$14</c:f>
              <c:numCache>
                <c:formatCode>General</c:formatCode>
                <c:ptCount val="6"/>
                <c:pt idx="0">
                  <c:v>1</c:v>
                </c:pt>
                <c:pt idx="1">
                  <c:v>10</c:v>
                </c:pt>
                <c:pt idx="2">
                  <c:v>14</c:v>
                </c:pt>
                <c:pt idx="3">
                  <c:v>32</c:v>
                </c:pt>
                <c:pt idx="4">
                  <c:v>14</c:v>
                </c:pt>
                <c:pt idx="5">
                  <c:v>10</c:v>
                </c:pt>
              </c:numCache>
            </c:numRef>
          </c:val>
        </c:ser>
        <c:gapWidth val="40"/>
        <c:axId val="118352896"/>
        <c:axId val="118354688"/>
      </c:barChart>
      <c:catAx>
        <c:axId val="118352896"/>
        <c:scaling>
          <c:orientation val="minMax"/>
        </c:scaling>
        <c:axPos val="b"/>
        <c:tickLblPos val="nextTo"/>
        <c:crossAx val="118354688"/>
        <c:crosses val="autoZero"/>
        <c:auto val="1"/>
        <c:lblAlgn val="ctr"/>
        <c:lblOffset val="100"/>
      </c:catAx>
      <c:valAx>
        <c:axId val="118354688"/>
        <c:scaling>
          <c:orientation val="minMax"/>
        </c:scaling>
        <c:axPos val="l"/>
        <c:majorGridlines/>
        <c:numFmt formatCode="General" sourceLinked="1"/>
        <c:tickLblPos val="nextTo"/>
        <c:crossAx val="118352896"/>
        <c:crosses val="autoZero"/>
        <c:crossBetween val="between"/>
      </c:valAx>
    </c:plotArea>
    <c:plotVisOnly val="1"/>
    <c:dispBlanksAs val="gap"/>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AC2F76-0655-4C45-B2D6-9D1EA517CFA8}" type="datetimeFigureOut">
              <a:rPr lang="en-US" smtClean="0"/>
              <a:pPr/>
              <a:t>3/14/2013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4CFF16-9B2D-4664-ABA2-3F5C02B9226B}" type="slidenum">
              <a:rPr lang="en-US" smtClean="0"/>
              <a:pPr/>
              <a:t>‹#›</a:t>
            </a:fld>
            <a:endParaRPr lang="en-US"/>
          </a:p>
        </p:txBody>
      </p:sp>
    </p:spTree>
    <p:extLst>
      <p:ext uri="{BB962C8B-B14F-4D97-AF65-F5344CB8AC3E}">
        <p14:creationId xmlns:p14="http://schemas.microsoft.com/office/powerpoint/2010/main" xmlns="" val="19566457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48%</a:t>
            </a:r>
            <a:r>
              <a:rPr lang="en-US" baseline="0" dirty="0" smtClean="0"/>
              <a:t> do all or some straight lecture, 24% none</a:t>
            </a:r>
            <a:endParaRPr lang="en-US" dirty="0"/>
          </a:p>
        </p:txBody>
      </p:sp>
      <p:sp>
        <p:nvSpPr>
          <p:cNvPr id="4" name="Slide Number Placeholder 3"/>
          <p:cNvSpPr>
            <a:spLocks noGrp="1"/>
          </p:cNvSpPr>
          <p:nvPr>
            <p:ph type="sldNum" sz="quarter" idx="10"/>
          </p:nvPr>
        </p:nvSpPr>
        <p:spPr/>
        <p:txBody>
          <a:bodyPr/>
          <a:lstStyle/>
          <a:p>
            <a:fld id="{713EDCD9-9C87-4F92-8073-B88DC79DDAD8}" type="slidenum">
              <a:rPr lang="en-US" smtClean="0"/>
              <a:pPr/>
              <a:t>14</a:t>
            </a:fld>
            <a:endParaRPr lang="en-US"/>
          </a:p>
        </p:txBody>
      </p:sp>
    </p:spTree>
    <p:extLst>
      <p:ext uri="{BB962C8B-B14F-4D97-AF65-F5344CB8AC3E}">
        <p14:creationId xmlns:p14="http://schemas.microsoft.com/office/powerpoint/2010/main" xmlns="" val="2246428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Even between top 3 categories of use.</a:t>
            </a:r>
            <a:endParaRPr lang="en-US" dirty="0"/>
          </a:p>
        </p:txBody>
      </p:sp>
      <p:sp>
        <p:nvSpPr>
          <p:cNvPr id="4" name="Slide Number Placeholder 3"/>
          <p:cNvSpPr>
            <a:spLocks noGrp="1"/>
          </p:cNvSpPr>
          <p:nvPr>
            <p:ph type="sldNum" sz="quarter" idx="10"/>
          </p:nvPr>
        </p:nvSpPr>
        <p:spPr/>
        <p:txBody>
          <a:bodyPr/>
          <a:lstStyle/>
          <a:p>
            <a:fld id="{713EDCD9-9C87-4F92-8073-B88DC79DDAD8}" type="slidenum">
              <a:rPr lang="en-US" smtClean="0"/>
              <a:pPr/>
              <a:t>15</a:t>
            </a:fld>
            <a:endParaRPr lang="en-US"/>
          </a:p>
        </p:txBody>
      </p:sp>
    </p:spTree>
    <p:extLst>
      <p:ext uri="{BB962C8B-B14F-4D97-AF65-F5344CB8AC3E}">
        <p14:creationId xmlns:p14="http://schemas.microsoft.com/office/powerpoint/2010/main" xmlns="" val="1329133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Half will</a:t>
            </a:r>
            <a:r>
              <a:rPr lang="en-US" baseline="0" dirty="0" smtClean="0"/>
              <a:t> use team learning, at least for some topics. Probably particularly suitable topics. What are they?</a:t>
            </a:r>
            <a:endParaRPr lang="en-US" dirty="0"/>
          </a:p>
        </p:txBody>
      </p:sp>
      <p:sp>
        <p:nvSpPr>
          <p:cNvPr id="4" name="Slide Number Placeholder 3"/>
          <p:cNvSpPr>
            <a:spLocks noGrp="1"/>
          </p:cNvSpPr>
          <p:nvPr>
            <p:ph type="sldNum" sz="quarter" idx="10"/>
          </p:nvPr>
        </p:nvSpPr>
        <p:spPr/>
        <p:txBody>
          <a:bodyPr/>
          <a:lstStyle/>
          <a:p>
            <a:fld id="{713EDCD9-9C87-4F92-8073-B88DC79DDAD8}" type="slidenum">
              <a:rPr lang="en-US" smtClean="0"/>
              <a:pPr/>
              <a:t>17</a:t>
            </a:fld>
            <a:endParaRPr lang="en-US"/>
          </a:p>
        </p:txBody>
      </p:sp>
    </p:spTree>
    <p:extLst>
      <p:ext uri="{BB962C8B-B14F-4D97-AF65-F5344CB8AC3E}">
        <p14:creationId xmlns:p14="http://schemas.microsoft.com/office/powerpoint/2010/main" xmlns="" val="24689336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36% never use this. Do not like</a:t>
            </a:r>
            <a:r>
              <a:rPr lang="en-US" baseline="0" dirty="0" smtClean="0"/>
              <a:t> the idea or never tried?</a:t>
            </a:r>
            <a:endParaRPr lang="en-US" dirty="0"/>
          </a:p>
        </p:txBody>
      </p:sp>
      <p:sp>
        <p:nvSpPr>
          <p:cNvPr id="4" name="Slide Number Placeholder 3"/>
          <p:cNvSpPr>
            <a:spLocks noGrp="1"/>
          </p:cNvSpPr>
          <p:nvPr>
            <p:ph type="sldNum" sz="quarter" idx="10"/>
          </p:nvPr>
        </p:nvSpPr>
        <p:spPr/>
        <p:txBody>
          <a:bodyPr/>
          <a:lstStyle/>
          <a:p>
            <a:fld id="{713EDCD9-9C87-4F92-8073-B88DC79DDAD8}" type="slidenum">
              <a:rPr lang="en-US" smtClean="0"/>
              <a:pPr/>
              <a:t>18</a:t>
            </a:fld>
            <a:endParaRPr lang="en-US"/>
          </a:p>
        </p:txBody>
      </p:sp>
    </p:spTree>
    <p:extLst>
      <p:ext uri="{BB962C8B-B14F-4D97-AF65-F5344CB8AC3E}">
        <p14:creationId xmlns:p14="http://schemas.microsoft.com/office/powerpoint/2010/main" xmlns="" val="24015600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Opposed to it for Calculus or in general?</a:t>
            </a:r>
            <a:endParaRPr lang="en-US" dirty="0"/>
          </a:p>
        </p:txBody>
      </p:sp>
      <p:sp>
        <p:nvSpPr>
          <p:cNvPr id="4" name="Slide Number Placeholder 3"/>
          <p:cNvSpPr>
            <a:spLocks noGrp="1"/>
          </p:cNvSpPr>
          <p:nvPr>
            <p:ph type="sldNum" sz="quarter" idx="10"/>
          </p:nvPr>
        </p:nvSpPr>
        <p:spPr/>
        <p:txBody>
          <a:bodyPr/>
          <a:lstStyle/>
          <a:p>
            <a:fld id="{713EDCD9-9C87-4F92-8073-B88DC79DDAD8}" type="slidenum">
              <a:rPr lang="en-US" smtClean="0"/>
              <a:pPr/>
              <a:t>19</a:t>
            </a:fld>
            <a:endParaRPr lang="en-US"/>
          </a:p>
        </p:txBody>
      </p:sp>
    </p:spTree>
    <p:extLst>
      <p:ext uri="{BB962C8B-B14F-4D97-AF65-F5344CB8AC3E}">
        <p14:creationId xmlns:p14="http://schemas.microsoft.com/office/powerpoint/2010/main" xmlns="" val="11577738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Point out different</a:t>
            </a:r>
            <a:r>
              <a:rPr lang="en-US" baseline="0" dirty="0" smtClean="0"/>
              <a:t> responses</a:t>
            </a:r>
            <a:endParaRPr lang="en-US" dirty="0"/>
          </a:p>
        </p:txBody>
      </p:sp>
      <p:sp>
        <p:nvSpPr>
          <p:cNvPr id="4" name="Slide Number Placeholder 3"/>
          <p:cNvSpPr>
            <a:spLocks noGrp="1"/>
          </p:cNvSpPr>
          <p:nvPr>
            <p:ph type="sldNum" sz="quarter" idx="10"/>
          </p:nvPr>
        </p:nvSpPr>
        <p:spPr/>
        <p:txBody>
          <a:bodyPr/>
          <a:lstStyle/>
          <a:p>
            <a:fld id="{713EDCD9-9C87-4F92-8073-B88DC79DDAD8}" type="slidenum">
              <a:rPr lang="en-US" smtClean="0"/>
              <a:pPr/>
              <a:t>20</a:t>
            </a:fld>
            <a:endParaRPr lang="en-US"/>
          </a:p>
        </p:txBody>
      </p:sp>
    </p:spTree>
    <p:extLst>
      <p:ext uri="{BB962C8B-B14F-4D97-AF65-F5344CB8AC3E}">
        <p14:creationId xmlns:p14="http://schemas.microsoft.com/office/powerpoint/2010/main" xmlns="" val="2924537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a:t>
            </a:r>
            <a:r>
              <a:rPr lang="en-US" baseline="0" dirty="0" smtClean="0"/>
              <a:t> do we do with this attendance information?</a:t>
            </a:r>
            <a:endParaRPr lang="en-US" dirty="0"/>
          </a:p>
        </p:txBody>
      </p:sp>
      <p:sp>
        <p:nvSpPr>
          <p:cNvPr id="4" name="Slide Number Placeholder 3"/>
          <p:cNvSpPr>
            <a:spLocks noGrp="1"/>
          </p:cNvSpPr>
          <p:nvPr>
            <p:ph type="sldNum" sz="quarter" idx="10"/>
          </p:nvPr>
        </p:nvSpPr>
        <p:spPr/>
        <p:txBody>
          <a:bodyPr/>
          <a:lstStyle/>
          <a:p>
            <a:fld id="{713EDCD9-9C87-4F92-8073-B88DC79DDAD8}" type="slidenum">
              <a:rPr lang="en-US" smtClean="0"/>
              <a:pPr/>
              <a:t>50</a:t>
            </a:fld>
            <a:endParaRPr lang="en-US"/>
          </a:p>
        </p:txBody>
      </p:sp>
    </p:spTree>
    <p:extLst>
      <p:ext uri="{BB962C8B-B14F-4D97-AF65-F5344CB8AC3E}">
        <p14:creationId xmlns:p14="http://schemas.microsoft.com/office/powerpoint/2010/main" xmlns="" val="17884632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question distinguished between 3 </a:t>
            </a:r>
            <a:r>
              <a:rPr lang="en-US" dirty="0" err="1" smtClean="0"/>
              <a:t>hr</a:t>
            </a:r>
            <a:r>
              <a:rPr lang="en-US" dirty="0" smtClean="0"/>
              <a:t>, 3 </a:t>
            </a:r>
            <a:r>
              <a:rPr lang="en-US" dirty="0" err="1" smtClean="0"/>
              <a:t>hr</a:t>
            </a:r>
            <a:r>
              <a:rPr lang="en-US" dirty="0" smtClean="0"/>
              <a:t> w/ lab, 3 </a:t>
            </a:r>
            <a:r>
              <a:rPr lang="en-US" dirty="0" err="1" smtClean="0"/>
              <a:t>hr</a:t>
            </a:r>
            <a:r>
              <a:rPr lang="en-US" dirty="0" smtClean="0"/>
              <a:t> w recitation,</a:t>
            </a:r>
            <a:r>
              <a:rPr lang="en-US" baseline="0" dirty="0" smtClean="0"/>
              <a:t> for example. Recitation or lab not popular. 2 sessions for 1.5 or 2 hours</a:t>
            </a:r>
            <a:endParaRPr lang="en-US" dirty="0"/>
          </a:p>
        </p:txBody>
      </p:sp>
      <p:sp>
        <p:nvSpPr>
          <p:cNvPr id="4" name="Slide Number Placeholder 3"/>
          <p:cNvSpPr>
            <a:spLocks noGrp="1"/>
          </p:cNvSpPr>
          <p:nvPr>
            <p:ph type="sldNum" sz="quarter" idx="10"/>
          </p:nvPr>
        </p:nvSpPr>
        <p:spPr/>
        <p:txBody>
          <a:bodyPr/>
          <a:lstStyle/>
          <a:p>
            <a:fld id="{713EDCD9-9C87-4F92-8073-B88DC79DDAD8}" type="slidenum">
              <a:rPr lang="en-US" smtClean="0"/>
              <a:pPr/>
              <a:t>51</a:t>
            </a:fld>
            <a:endParaRPr lang="en-US"/>
          </a:p>
        </p:txBody>
      </p:sp>
    </p:spTree>
    <p:extLst>
      <p:ext uri="{BB962C8B-B14F-4D97-AF65-F5344CB8AC3E}">
        <p14:creationId xmlns:p14="http://schemas.microsoft.com/office/powerpoint/2010/main" xmlns="" val="16591596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Incredible Symmetry in this result</a:t>
            </a:r>
            <a:endParaRPr lang="en-US" dirty="0"/>
          </a:p>
        </p:txBody>
      </p:sp>
      <p:sp>
        <p:nvSpPr>
          <p:cNvPr id="4" name="Slide Number Placeholder 3"/>
          <p:cNvSpPr>
            <a:spLocks noGrp="1"/>
          </p:cNvSpPr>
          <p:nvPr>
            <p:ph type="sldNum" sz="quarter" idx="10"/>
          </p:nvPr>
        </p:nvSpPr>
        <p:spPr/>
        <p:txBody>
          <a:bodyPr/>
          <a:lstStyle/>
          <a:p>
            <a:fld id="{713EDCD9-9C87-4F92-8073-B88DC79DDAD8}" type="slidenum">
              <a:rPr lang="en-US" smtClean="0"/>
              <a:pPr/>
              <a:t>52</a:t>
            </a:fld>
            <a:endParaRPr lang="en-US"/>
          </a:p>
        </p:txBody>
      </p:sp>
    </p:spTree>
    <p:extLst>
      <p:ext uri="{BB962C8B-B14F-4D97-AF65-F5344CB8AC3E}">
        <p14:creationId xmlns:p14="http://schemas.microsoft.com/office/powerpoint/2010/main" xmlns="" val="4615703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94FC4D-0852-45A2-80BC-557D9415922C}" type="datetimeFigureOut">
              <a:rPr lang="en-US" smtClean="0"/>
              <a:pPr/>
              <a:t>3/14/2013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CADFAC-E0F6-4E91-ABB7-40C1FAFD265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94FC4D-0852-45A2-80BC-557D9415922C}" type="datetimeFigureOut">
              <a:rPr lang="en-US" smtClean="0"/>
              <a:pPr/>
              <a:t>3/14/2013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CADFAC-E0F6-4E91-ABB7-40C1FAFD265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94FC4D-0852-45A2-80BC-557D9415922C}" type="datetimeFigureOut">
              <a:rPr lang="en-US" smtClean="0"/>
              <a:pPr/>
              <a:t>3/14/2013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CADFAC-E0F6-4E91-ABB7-40C1FAFD265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94FC4D-0852-45A2-80BC-557D9415922C}" type="datetimeFigureOut">
              <a:rPr lang="en-US" smtClean="0"/>
              <a:pPr/>
              <a:t>3/14/2013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CADFAC-E0F6-4E91-ABB7-40C1FAFD265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94FC4D-0852-45A2-80BC-557D9415922C}" type="datetimeFigureOut">
              <a:rPr lang="en-US" smtClean="0"/>
              <a:pPr/>
              <a:t>3/14/2013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CADFAC-E0F6-4E91-ABB7-40C1FAFD265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94FC4D-0852-45A2-80BC-557D9415922C}" type="datetimeFigureOut">
              <a:rPr lang="en-US" smtClean="0"/>
              <a:pPr/>
              <a:t>3/14/2013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CADFAC-E0F6-4E91-ABB7-40C1FAFD265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94FC4D-0852-45A2-80BC-557D9415922C}" type="datetimeFigureOut">
              <a:rPr lang="en-US" smtClean="0"/>
              <a:pPr/>
              <a:t>3/14/2013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CADFAC-E0F6-4E91-ABB7-40C1FAFD265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94FC4D-0852-45A2-80BC-557D9415922C}" type="datetimeFigureOut">
              <a:rPr lang="en-US" smtClean="0"/>
              <a:pPr/>
              <a:t>3/14/2013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CADFAC-E0F6-4E91-ABB7-40C1FAFD265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94FC4D-0852-45A2-80BC-557D9415922C}" type="datetimeFigureOut">
              <a:rPr lang="en-US" smtClean="0"/>
              <a:pPr/>
              <a:t>3/14/2013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CADFAC-E0F6-4E91-ABB7-40C1FAFD265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94FC4D-0852-45A2-80BC-557D9415922C}" type="datetimeFigureOut">
              <a:rPr lang="en-US" smtClean="0"/>
              <a:pPr/>
              <a:t>3/14/2013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CADFAC-E0F6-4E91-ABB7-40C1FAFD265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94FC4D-0852-45A2-80BC-557D9415922C}" type="datetimeFigureOut">
              <a:rPr lang="en-US" smtClean="0"/>
              <a:pPr/>
              <a:t>3/14/2013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CADFAC-E0F6-4E91-ABB7-40C1FAFD265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4FC4D-0852-45A2-80BC-557D9415922C}" type="datetimeFigureOut">
              <a:rPr lang="en-US" smtClean="0"/>
              <a:pPr/>
              <a:t>3/14/2013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CADFAC-E0F6-4E91-ABB7-40C1FAFD265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chart" Target="../charts/char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chart" Target="../charts/char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OHIO MAA 2011 </a:t>
            </a:r>
            <a:br>
              <a:rPr lang="en-US" dirty="0" smtClean="0"/>
            </a:br>
            <a:r>
              <a:rPr lang="en-US" dirty="0" smtClean="0"/>
              <a:t>CALCULUS SURVEY</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 19: Interval of time teaching in years</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2533650" y="2477294"/>
            <a:ext cx="4076700" cy="2771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Part 2 Teaching Methods</a:t>
            </a:r>
            <a:endParaRPr lang="en-US" dirty="0"/>
          </a:p>
        </p:txBody>
      </p:sp>
      <p:sp>
        <p:nvSpPr>
          <p:cNvPr id="5" name="Subtitle 4"/>
          <p:cNvSpPr>
            <a:spLocks noGrp="1"/>
          </p:cNvSpPr>
          <p:nvPr>
            <p:ph type="subTitle" idx="1"/>
          </p:nvPr>
        </p:nvSpPr>
        <p:spPr/>
        <p:txBody>
          <a:bodyPr/>
          <a:lstStyle/>
          <a:p>
            <a:r>
              <a:rPr lang="en-US" b="1" dirty="0" smtClean="0"/>
              <a:t>David Stuckey</a:t>
            </a:r>
            <a:endParaRPr lang="en-US"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 Methods</a:t>
            </a:r>
            <a:endParaRPr lang="en-US" dirty="0"/>
          </a:p>
        </p:txBody>
      </p:sp>
      <p:sp>
        <p:nvSpPr>
          <p:cNvPr id="3" name="Content Placeholder 2"/>
          <p:cNvSpPr>
            <a:spLocks noGrp="1"/>
          </p:cNvSpPr>
          <p:nvPr>
            <p:ph sz="half" idx="1"/>
          </p:nvPr>
        </p:nvSpPr>
        <p:spPr>
          <a:xfrm>
            <a:off x="457200" y="1600200"/>
            <a:ext cx="3657600" cy="4525963"/>
          </a:xfrm>
        </p:spPr>
        <p:txBody>
          <a:bodyPr>
            <a:normAutofit/>
          </a:bodyPr>
          <a:lstStyle/>
          <a:p>
            <a:r>
              <a:rPr lang="en-US" dirty="0" smtClean="0"/>
              <a:t>Straight Lecture</a:t>
            </a:r>
          </a:p>
          <a:p>
            <a:r>
              <a:rPr lang="en-US" dirty="0" smtClean="0"/>
              <a:t>Dialog Lecture</a:t>
            </a:r>
          </a:p>
          <a:p>
            <a:r>
              <a:rPr lang="en-US" dirty="0" smtClean="0"/>
              <a:t>Team Learning</a:t>
            </a:r>
          </a:p>
          <a:p>
            <a:r>
              <a:rPr lang="en-US" dirty="0" smtClean="0"/>
              <a:t>Moore Method</a:t>
            </a:r>
          </a:p>
        </p:txBody>
      </p:sp>
      <p:sp>
        <p:nvSpPr>
          <p:cNvPr id="4" name="Content Placeholder 3"/>
          <p:cNvSpPr>
            <a:spLocks noGrp="1"/>
          </p:cNvSpPr>
          <p:nvPr>
            <p:ph sz="half" idx="2"/>
          </p:nvPr>
        </p:nvSpPr>
        <p:spPr>
          <a:xfrm>
            <a:off x="3810000" y="1600200"/>
            <a:ext cx="5181600" cy="4525963"/>
          </a:xfrm>
        </p:spPr>
        <p:txBody>
          <a:bodyPr>
            <a:normAutofit/>
          </a:bodyPr>
          <a:lstStyle/>
          <a:p>
            <a:r>
              <a:rPr lang="en-US" dirty="0">
                <a:ea typeface="Times New Roman"/>
                <a:cs typeface="Times New Roman"/>
              </a:rPr>
              <a:t>I usually </a:t>
            </a:r>
            <a:r>
              <a:rPr lang="en-US" dirty="0" smtClean="0">
                <a:ea typeface="Times New Roman"/>
                <a:cs typeface="Times New Roman"/>
              </a:rPr>
              <a:t>____ </a:t>
            </a:r>
            <a:r>
              <a:rPr lang="en-US" dirty="0">
                <a:ea typeface="Times New Roman"/>
                <a:cs typeface="Times New Roman"/>
              </a:rPr>
              <a:t>for each entire class session</a:t>
            </a:r>
            <a:r>
              <a:rPr lang="en-US" dirty="0" smtClean="0">
                <a:ea typeface="Times New Roman"/>
                <a:cs typeface="Times New Roman"/>
              </a:rPr>
              <a:t>.</a:t>
            </a:r>
          </a:p>
          <a:p>
            <a:r>
              <a:rPr lang="en-US" dirty="0">
                <a:ea typeface="Times New Roman"/>
                <a:cs typeface="Times New Roman"/>
              </a:rPr>
              <a:t>I usually </a:t>
            </a:r>
            <a:r>
              <a:rPr lang="en-US" dirty="0" smtClean="0">
                <a:ea typeface="Times New Roman"/>
                <a:cs typeface="Times New Roman"/>
              </a:rPr>
              <a:t>____ </a:t>
            </a:r>
            <a:r>
              <a:rPr lang="en-US" dirty="0">
                <a:ea typeface="Times New Roman"/>
                <a:cs typeface="Times New Roman"/>
              </a:rPr>
              <a:t>for a part of each class </a:t>
            </a:r>
            <a:r>
              <a:rPr lang="en-US" dirty="0" smtClean="0">
                <a:ea typeface="Times New Roman"/>
                <a:cs typeface="Times New Roman"/>
              </a:rPr>
              <a:t>session.</a:t>
            </a:r>
            <a:endParaRPr lang="en-US" dirty="0">
              <a:ea typeface="Times New Roman"/>
              <a:cs typeface="Times New Roman"/>
            </a:endParaRPr>
          </a:p>
          <a:p>
            <a:r>
              <a:rPr lang="en-US" dirty="0">
                <a:ea typeface="Times New Roman"/>
                <a:cs typeface="Times New Roman"/>
              </a:rPr>
              <a:t>I usually </a:t>
            </a:r>
            <a:r>
              <a:rPr lang="en-US" dirty="0" smtClean="0">
                <a:ea typeface="Times New Roman"/>
                <a:cs typeface="Times New Roman"/>
              </a:rPr>
              <a:t>____ several </a:t>
            </a:r>
            <a:r>
              <a:rPr lang="en-US" dirty="0">
                <a:ea typeface="Times New Roman"/>
                <a:cs typeface="Times New Roman"/>
              </a:rPr>
              <a:t>times each </a:t>
            </a:r>
            <a:r>
              <a:rPr lang="en-US" dirty="0" smtClean="0">
                <a:ea typeface="Times New Roman"/>
                <a:cs typeface="Times New Roman"/>
              </a:rPr>
              <a:t>week.</a:t>
            </a:r>
          </a:p>
          <a:p>
            <a:r>
              <a:rPr lang="en-US" dirty="0">
                <a:ea typeface="Times New Roman"/>
                <a:cs typeface="Times New Roman"/>
              </a:rPr>
              <a:t>I usually </a:t>
            </a:r>
            <a:r>
              <a:rPr lang="en-US" dirty="0" smtClean="0">
                <a:ea typeface="Times New Roman"/>
                <a:cs typeface="Times New Roman"/>
              </a:rPr>
              <a:t>____ several </a:t>
            </a:r>
            <a:r>
              <a:rPr lang="en-US" dirty="0">
                <a:ea typeface="Times New Roman"/>
                <a:cs typeface="Times New Roman"/>
              </a:rPr>
              <a:t>times during the </a:t>
            </a:r>
            <a:r>
              <a:rPr lang="en-US" dirty="0" smtClean="0">
                <a:ea typeface="Times New Roman"/>
                <a:cs typeface="Times New Roman"/>
              </a:rPr>
              <a:t>course.</a:t>
            </a:r>
            <a:endParaRPr lang="en-US" dirty="0">
              <a:ea typeface="Times New Roman"/>
              <a:cs typeface="Times New Roman"/>
            </a:endParaRPr>
          </a:p>
          <a:p>
            <a:r>
              <a:rPr lang="en-US" dirty="0">
                <a:ea typeface="Times New Roman"/>
                <a:cs typeface="Times New Roman"/>
              </a:rPr>
              <a:t>I never use the method of </a:t>
            </a:r>
            <a:r>
              <a:rPr lang="en-US" dirty="0" smtClean="0">
                <a:ea typeface="Times New Roman"/>
                <a:cs typeface="Times New Roman"/>
              </a:rPr>
              <a:t>____.</a:t>
            </a:r>
            <a:endParaRPr lang="en-US" dirty="0">
              <a:ea typeface="Times New Roman"/>
              <a:cs typeface="Times New Roman"/>
            </a:endParaRPr>
          </a:p>
          <a:p>
            <a:endParaRPr lang="en-US" dirty="0">
              <a:ea typeface="Times New Roman"/>
              <a:cs typeface="Times New Roman"/>
            </a:endParaRPr>
          </a:p>
          <a:p>
            <a:endParaRPr lang="en-US" dirty="0"/>
          </a:p>
        </p:txBody>
      </p:sp>
    </p:spTree>
    <p:extLst>
      <p:ext uri="{BB962C8B-B14F-4D97-AF65-F5344CB8AC3E}">
        <p14:creationId xmlns:p14="http://schemas.microsoft.com/office/powerpoint/2010/main" xmlns="" val="7241338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 Straight Lecture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022959902"/>
              </p:ext>
            </p:extLst>
          </p:nvPr>
        </p:nvGraphicFramePr>
        <p:xfrm>
          <a:off x="457200" y="1600200"/>
          <a:ext cx="8229600" cy="4149090"/>
        </p:xfrm>
        <a:graphic>
          <a:graphicData uri="http://schemas.openxmlformats.org/drawingml/2006/table">
            <a:tbl>
              <a:tblPr firstRow="1" bandRow="1">
                <a:tableStyleId>{5C22544A-7EE6-4342-B048-85BDC9FD1C3A}</a:tableStyleId>
              </a:tblPr>
              <a:tblGrid>
                <a:gridCol w="4953000"/>
                <a:gridCol w="2057400"/>
                <a:gridCol w="1219200"/>
              </a:tblGrid>
              <a:tr h="370840">
                <a:tc>
                  <a:txBody>
                    <a:bodyPr/>
                    <a:lstStyle/>
                    <a:p>
                      <a:pPr marL="0" marR="0" algn="l">
                        <a:spcBef>
                          <a:spcPts val="0"/>
                        </a:spcBef>
                        <a:spcAft>
                          <a:spcPts val="0"/>
                        </a:spcAft>
                      </a:pPr>
                      <a:r>
                        <a:rPr lang="en-US" sz="2000" dirty="0">
                          <a:solidFill>
                            <a:srgbClr val="FFFFFF"/>
                          </a:solidFill>
                          <a:latin typeface="Calibri"/>
                          <a:ea typeface="Times New Roman"/>
                          <a:cs typeface="Times New Roman"/>
                        </a:rPr>
                        <a:t>Answer</a:t>
                      </a:r>
                    </a:p>
                  </a:txBody>
                  <a:tcPr marL="73025" marR="73025" marT="27305" marB="27305"/>
                </a:tc>
                <a:tc>
                  <a:txBody>
                    <a:bodyPr/>
                    <a:lstStyle/>
                    <a:p>
                      <a:pPr marL="0" marR="0" algn="ctr">
                        <a:spcBef>
                          <a:spcPts val="0"/>
                        </a:spcBef>
                        <a:spcAft>
                          <a:spcPts val="0"/>
                        </a:spcAft>
                      </a:pPr>
                      <a:r>
                        <a:rPr lang="en-US" sz="2000" dirty="0">
                          <a:solidFill>
                            <a:srgbClr val="FFFFFF"/>
                          </a:solidFill>
                          <a:latin typeface="Calibri"/>
                          <a:ea typeface="Times New Roman"/>
                          <a:cs typeface="Times New Roman"/>
                        </a:rPr>
                        <a:t>Response</a:t>
                      </a:r>
                    </a:p>
                  </a:txBody>
                  <a:tcPr marL="73025" marR="73025" marT="27305" marB="27305"/>
                </a:tc>
                <a:tc>
                  <a:txBody>
                    <a:bodyPr/>
                    <a:lstStyle/>
                    <a:p>
                      <a:pPr marL="0" marR="0" algn="ctr">
                        <a:spcBef>
                          <a:spcPts val="0"/>
                        </a:spcBef>
                        <a:spcAft>
                          <a:spcPts val="0"/>
                        </a:spcAft>
                      </a:pPr>
                      <a:r>
                        <a:rPr lang="en-US" sz="2000" dirty="0">
                          <a:solidFill>
                            <a:srgbClr val="FFFFFF"/>
                          </a:solidFill>
                          <a:latin typeface="Calibri"/>
                          <a:ea typeface="Times New Roman"/>
                          <a:cs typeface="Times New Roman"/>
                        </a:rPr>
                        <a:t>%</a:t>
                      </a:r>
                    </a:p>
                  </a:txBody>
                  <a:tcPr marL="73025" marR="73025" marT="27305" marB="27305"/>
                </a:tc>
              </a:tr>
              <a:tr h="370840">
                <a:tc>
                  <a:txBody>
                    <a:bodyPr/>
                    <a:lstStyle/>
                    <a:p>
                      <a:pPr marL="0" marR="0" algn="l">
                        <a:lnSpc>
                          <a:spcPct val="115000"/>
                        </a:lnSpc>
                        <a:spcBef>
                          <a:spcPts val="0"/>
                        </a:spcBef>
                        <a:spcAft>
                          <a:spcPts val="0"/>
                        </a:spcAft>
                      </a:pPr>
                      <a:r>
                        <a:rPr lang="en-US" sz="2000" dirty="0">
                          <a:latin typeface="Calibri"/>
                          <a:ea typeface="Times New Roman"/>
                          <a:cs typeface="Times New Roman"/>
                        </a:rPr>
                        <a:t>Except for tests and quizzes, I usually lecture for each entire class session.</a:t>
                      </a:r>
                    </a:p>
                  </a:txBody>
                  <a:tcPr marL="73025" marR="73025" marT="27305" marB="27305" anchor="ctr"/>
                </a:tc>
                <a:tc>
                  <a:txBody>
                    <a:bodyPr/>
                    <a:lstStyle/>
                    <a:p>
                      <a:pPr marL="0" marR="0" algn="ctr">
                        <a:lnSpc>
                          <a:spcPct val="115000"/>
                        </a:lnSpc>
                        <a:spcBef>
                          <a:spcPts val="0"/>
                        </a:spcBef>
                        <a:spcAft>
                          <a:spcPts val="0"/>
                        </a:spcAft>
                      </a:pPr>
                      <a:r>
                        <a:rPr lang="en-US" sz="2000" dirty="0">
                          <a:latin typeface="Calibri"/>
                          <a:ea typeface="Times New Roman"/>
                          <a:cs typeface="Times New Roman"/>
                        </a:rPr>
                        <a:t>17</a:t>
                      </a:r>
                    </a:p>
                  </a:txBody>
                  <a:tcPr marL="73025" marR="73025" marT="27305" marB="27305" anchor="ctr"/>
                </a:tc>
                <a:tc>
                  <a:txBody>
                    <a:bodyPr/>
                    <a:lstStyle/>
                    <a:p>
                      <a:pPr marL="0" marR="0" algn="ctr">
                        <a:lnSpc>
                          <a:spcPct val="115000"/>
                        </a:lnSpc>
                        <a:spcBef>
                          <a:spcPts val="0"/>
                        </a:spcBef>
                        <a:spcAft>
                          <a:spcPts val="0"/>
                        </a:spcAft>
                      </a:pPr>
                      <a:r>
                        <a:rPr lang="en-US" sz="2000" dirty="0">
                          <a:latin typeface="Calibri"/>
                          <a:ea typeface="Times New Roman"/>
                          <a:cs typeface="Times New Roman"/>
                        </a:rPr>
                        <a:t>19%</a:t>
                      </a:r>
                    </a:p>
                  </a:txBody>
                  <a:tcPr marL="73025" marR="73025" marT="27305" marB="27305" anchor="ctr"/>
                </a:tc>
              </a:tr>
              <a:tr h="370840">
                <a:tc>
                  <a:txBody>
                    <a:bodyPr/>
                    <a:lstStyle/>
                    <a:p>
                      <a:pPr marL="0" marR="0" algn="l">
                        <a:lnSpc>
                          <a:spcPct val="115000"/>
                        </a:lnSpc>
                        <a:spcBef>
                          <a:spcPts val="0"/>
                        </a:spcBef>
                        <a:spcAft>
                          <a:spcPts val="0"/>
                        </a:spcAft>
                      </a:pPr>
                      <a:r>
                        <a:rPr lang="en-US" sz="2000" dirty="0">
                          <a:latin typeface="Calibri"/>
                          <a:ea typeface="Times New Roman"/>
                          <a:cs typeface="Times New Roman"/>
                        </a:rPr>
                        <a:t>When I’m not giving a test or a quiz, I usually lecture for a part of each class session, but not usually for the entire class session.</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25</a:t>
                      </a:r>
                    </a:p>
                  </a:txBody>
                  <a:tcPr marL="73025" marR="73025" marT="27305" marB="27305" anchor="ctr"/>
                </a:tc>
                <a:tc>
                  <a:txBody>
                    <a:bodyPr/>
                    <a:lstStyle/>
                    <a:p>
                      <a:pPr marL="0" marR="0" algn="ctr">
                        <a:lnSpc>
                          <a:spcPct val="115000"/>
                        </a:lnSpc>
                        <a:spcBef>
                          <a:spcPts val="0"/>
                        </a:spcBef>
                        <a:spcAft>
                          <a:spcPts val="0"/>
                        </a:spcAft>
                      </a:pPr>
                      <a:r>
                        <a:rPr lang="en-US" sz="2000" dirty="0">
                          <a:latin typeface="Calibri"/>
                          <a:ea typeface="Times New Roman"/>
                          <a:cs typeface="Times New Roman"/>
                        </a:rPr>
                        <a:t>28%</a:t>
                      </a:r>
                    </a:p>
                  </a:txBody>
                  <a:tcPr marL="73025" marR="73025" marT="27305" marB="27305" anchor="ctr"/>
                </a:tc>
              </a:tr>
              <a:tr h="370840">
                <a:tc>
                  <a:txBody>
                    <a:bodyPr/>
                    <a:lstStyle/>
                    <a:p>
                      <a:pPr marL="0" marR="0" algn="l">
                        <a:lnSpc>
                          <a:spcPct val="115000"/>
                        </a:lnSpc>
                        <a:spcBef>
                          <a:spcPts val="0"/>
                        </a:spcBef>
                        <a:spcAft>
                          <a:spcPts val="0"/>
                        </a:spcAft>
                      </a:pPr>
                      <a:r>
                        <a:rPr lang="en-US" sz="2000" dirty="0">
                          <a:latin typeface="Calibri"/>
                          <a:ea typeface="Times New Roman"/>
                          <a:cs typeface="Times New Roman"/>
                        </a:rPr>
                        <a:t>I usually use straight lecturing several times each week, but not every class session.</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15</a:t>
                      </a:r>
                    </a:p>
                  </a:txBody>
                  <a:tcPr marL="73025" marR="73025" marT="27305" marB="27305" anchor="ctr"/>
                </a:tc>
                <a:tc>
                  <a:txBody>
                    <a:bodyPr/>
                    <a:lstStyle/>
                    <a:p>
                      <a:pPr marL="0" marR="0" algn="ctr">
                        <a:lnSpc>
                          <a:spcPct val="115000"/>
                        </a:lnSpc>
                        <a:spcBef>
                          <a:spcPts val="0"/>
                        </a:spcBef>
                        <a:spcAft>
                          <a:spcPts val="0"/>
                        </a:spcAft>
                      </a:pPr>
                      <a:r>
                        <a:rPr lang="en-US" sz="2000" dirty="0">
                          <a:latin typeface="Calibri"/>
                          <a:ea typeface="Times New Roman"/>
                          <a:cs typeface="Times New Roman"/>
                        </a:rPr>
                        <a:t>17%</a:t>
                      </a:r>
                    </a:p>
                  </a:txBody>
                  <a:tcPr marL="73025" marR="73025" marT="27305" marB="27305" anchor="ctr"/>
                </a:tc>
              </a:tr>
              <a:tr h="370840">
                <a:tc>
                  <a:txBody>
                    <a:bodyPr/>
                    <a:lstStyle/>
                    <a:p>
                      <a:pPr marL="0" marR="0" algn="l">
                        <a:lnSpc>
                          <a:spcPct val="115000"/>
                        </a:lnSpc>
                        <a:spcBef>
                          <a:spcPts val="0"/>
                        </a:spcBef>
                        <a:spcAft>
                          <a:spcPts val="0"/>
                        </a:spcAft>
                      </a:pPr>
                      <a:r>
                        <a:rPr lang="en-US" sz="2000" dirty="0">
                          <a:latin typeface="Calibri"/>
                          <a:ea typeface="Times New Roman"/>
                          <a:cs typeface="Times New Roman"/>
                        </a:rPr>
                        <a:t>I usually use straight lecturing several times during the course, but not every week.</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10</a:t>
                      </a:r>
                    </a:p>
                  </a:txBody>
                  <a:tcPr marL="73025" marR="73025" marT="27305" marB="27305" anchor="ctr"/>
                </a:tc>
                <a:tc>
                  <a:txBody>
                    <a:bodyPr/>
                    <a:lstStyle/>
                    <a:p>
                      <a:pPr marL="0" marR="0" algn="ctr">
                        <a:lnSpc>
                          <a:spcPct val="115000"/>
                        </a:lnSpc>
                        <a:spcBef>
                          <a:spcPts val="0"/>
                        </a:spcBef>
                        <a:spcAft>
                          <a:spcPts val="0"/>
                        </a:spcAft>
                      </a:pPr>
                      <a:r>
                        <a:rPr lang="en-US" sz="2000" dirty="0">
                          <a:latin typeface="Calibri"/>
                          <a:ea typeface="Times New Roman"/>
                          <a:cs typeface="Times New Roman"/>
                        </a:rPr>
                        <a:t>11%</a:t>
                      </a:r>
                    </a:p>
                  </a:txBody>
                  <a:tcPr marL="73025" marR="73025" marT="27305" marB="27305" anchor="ctr"/>
                </a:tc>
              </a:tr>
              <a:tr h="370840">
                <a:tc>
                  <a:txBody>
                    <a:bodyPr/>
                    <a:lstStyle/>
                    <a:p>
                      <a:pPr marL="0" marR="0" algn="l">
                        <a:lnSpc>
                          <a:spcPct val="115000"/>
                        </a:lnSpc>
                        <a:spcBef>
                          <a:spcPts val="0"/>
                        </a:spcBef>
                        <a:spcAft>
                          <a:spcPts val="0"/>
                        </a:spcAft>
                      </a:pPr>
                      <a:r>
                        <a:rPr lang="en-US" sz="2000" dirty="0">
                          <a:latin typeface="Calibri"/>
                          <a:ea typeface="Times New Roman"/>
                          <a:cs typeface="Times New Roman"/>
                        </a:rPr>
                        <a:t>I never use the method of straight lecturing.</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21</a:t>
                      </a:r>
                    </a:p>
                  </a:txBody>
                  <a:tcPr marL="73025" marR="73025" marT="27305" marB="27305" anchor="ctr"/>
                </a:tc>
                <a:tc>
                  <a:txBody>
                    <a:bodyPr/>
                    <a:lstStyle/>
                    <a:p>
                      <a:pPr marL="0" marR="0" algn="ctr">
                        <a:lnSpc>
                          <a:spcPct val="115000"/>
                        </a:lnSpc>
                        <a:spcBef>
                          <a:spcPts val="0"/>
                        </a:spcBef>
                        <a:spcAft>
                          <a:spcPts val="0"/>
                        </a:spcAft>
                      </a:pPr>
                      <a:r>
                        <a:rPr lang="en-US" sz="2000" dirty="0">
                          <a:latin typeface="Calibri"/>
                          <a:ea typeface="Times New Roman"/>
                          <a:cs typeface="Times New Roman"/>
                        </a:rPr>
                        <a:t>24%</a:t>
                      </a:r>
                    </a:p>
                  </a:txBody>
                  <a:tcPr marL="73025" marR="73025" marT="27305" marB="27305" anchor="ct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p:cNvGraphicFramePr>
          <p:nvPr>
            <p:extLst>
              <p:ext uri="{D42A27DB-BD31-4B8C-83A1-F6EECF244321}">
                <p14:modId xmlns:p14="http://schemas.microsoft.com/office/powerpoint/2010/main" xmlns="" val="3642574442"/>
              </p:ext>
            </p:extLst>
          </p:nvPr>
        </p:nvGraphicFramePr>
        <p:xfrm>
          <a:off x="2286000" y="1524000"/>
          <a:ext cx="4953000" cy="4572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a:graphicFrameLocks/>
          </p:cNvGraphicFramePr>
          <p:nvPr>
            <p:extLst>
              <p:ext uri="{D42A27DB-BD31-4B8C-83A1-F6EECF244321}">
                <p14:modId xmlns:p14="http://schemas.microsoft.com/office/powerpoint/2010/main" xmlns="" val="3326320460"/>
              </p:ext>
            </p:extLst>
          </p:nvPr>
        </p:nvGraphicFramePr>
        <p:xfrm>
          <a:off x="1819275" y="685800"/>
          <a:ext cx="5876925" cy="56388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 Dialog Lecture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066117508"/>
              </p:ext>
            </p:extLst>
          </p:nvPr>
        </p:nvGraphicFramePr>
        <p:xfrm>
          <a:off x="457200" y="1600200"/>
          <a:ext cx="8229600" cy="4149090"/>
        </p:xfrm>
        <a:graphic>
          <a:graphicData uri="http://schemas.openxmlformats.org/drawingml/2006/table">
            <a:tbl>
              <a:tblPr firstRow="1" bandRow="1">
                <a:tableStyleId>{5C22544A-7EE6-4342-B048-85BDC9FD1C3A}</a:tableStyleId>
              </a:tblPr>
              <a:tblGrid>
                <a:gridCol w="5181600"/>
                <a:gridCol w="1828800"/>
                <a:gridCol w="1219200"/>
              </a:tblGrid>
              <a:tr h="370840">
                <a:tc>
                  <a:txBody>
                    <a:bodyPr/>
                    <a:lstStyle/>
                    <a:p>
                      <a:pPr marL="0" marR="0" algn="l">
                        <a:spcBef>
                          <a:spcPts val="0"/>
                        </a:spcBef>
                        <a:spcAft>
                          <a:spcPts val="0"/>
                        </a:spcAft>
                      </a:pPr>
                      <a:r>
                        <a:rPr lang="en-US" sz="2000" dirty="0">
                          <a:solidFill>
                            <a:srgbClr val="FFFFFF"/>
                          </a:solidFill>
                          <a:latin typeface="Calibri"/>
                          <a:ea typeface="Times New Roman"/>
                          <a:cs typeface="Times New Roman"/>
                        </a:rPr>
                        <a:t>Answer</a:t>
                      </a:r>
                    </a:p>
                  </a:txBody>
                  <a:tcPr marL="73025" marR="73025" marT="27305" marB="27305"/>
                </a:tc>
                <a:tc>
                  <a:txBody>
                    <a:bodyPr/>
                    <a:lstStyle/>
                    <a:p>
                      <a:pPr marL="0" marR="0" algn="ctr">
                        <a:spcBef>
                          <a:spcPts val="0"/>
                        </a:spcBef>
                        <a:spcAft>
                          <a:spcPts val="0"/>
                        </a:spcAft>
                      </a:pPr>
                      <a:r>
                        <a:rPr lang="en-US" sz="2000" dirty="0">
                          <a:solidFill>
                            <a:srgbClr val="FFFFFF"/>
                          </a:solidFill>
                          <a:latin typeface="Calibri"/>
                          <a:ea typeface="Times New Roman"/>
                          <a:cs typeface="Times New Roman"/>
                        </a:rPr>
                        <a:t>Response</a:t>
                      </a:r>
                    </a:p>
                  </a:txBody>
                  <a:tcPr marL="73025" marR="73025" marT="27305" marB="27305"/>
                </a:tc>
                <a:tc>
                  <a:txBody>
                    <a:bodyPr/>
                    <a:lstStyle/>
                    <a:p>
                      <a:pPr marL="0" marR="0" algn="ctr">
                        <a:spcBef>
                          <a:spcPts val="0"/>
                        </a:spcBef>
                        <a:spcAft>
                          <a:spcPts val="0"/>
                        </a:spcAft>
                      </a:pPr>
                      <a:r>
                        <a:rPr lang="en-US" sz="2000">
                          <a:solidFill>
                            <a:srgbClr val="FFFFFF"/>
                          </a:solidFill>
                          <a:latin typeface="Calibri"/>
                          <a:ea typeface="Times New Roman"/>
                          <a:cs typeface="Times New Roman"/>
                        </a:rPr>
                        <a:t>%</a:t>
                      </a:r>
                    </a:p>
                  </a:txBody>
                  <a:tcPr marL="73025" marR="73025" marT="27305" marB="27305"/>
                </a:tc>
              </a:tr>
              <a:tr h="370840">
                <a:tc>
                  <a:txBody>
                    <a:bodyPr/>
                    <a:lstStyle/>
                    <a:p>
                      <a:pPr marL="0" marR="0" algn="l">
                        <a:lnSpc>
                          <a:spcPct val="115000"/>
                        </a:lnSpc>
                        <a:spcBef>
                          <a:spcPts val="0"/>
                        </a:spcBef>
                        <a:spcAft>
                          <a:spcPts val="0"/>
                        </a:spcAft>
                      </a:pPr>
                      <a:r>
                        <a:rPr lang="en-US" sz="2000" dirty="0">
                          <a:latin typeface="Calibri"/>
                          <a:ea typeface="Times New Roman"/>
                          <a:cs typeface="Times New Roman"/>
                        </a:rPr>
                        <a:t>Except for tests and quizzes, I usually use this method for each entire class session.</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22</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25%</a:t>
                      </a:r>
                    </a:p>
                  </a:txBody>
                  <a:tcPr marL="73025" marR="73025" marT="27305" marB="27305" anchor="ctr"/>
                </a:tc>
              </a:tr>
              <a:tr h="370840">
                <a:tc>
                  <a:txBody>
                    <a:bodyPr/>
                    <a:lstStyle/>
                    <a:p>
                      <a:pPr marL="0" marR="0" algn="l">
                        <a:lnSpc>
                          <a:spcPct val="115000"/>
                        </a:lnSpc>
                        <a:spcBef>
                          <a:spcPts val="0"/>
                        </a:spcBef>
                        <a:spcAft>
                          <a:spcPts val="0"/>
                        </a:spcAft>
                      </a:pPr>
                      <a:r>
                        <a:rPr lang="en-US" sz="2000" dirty="0">
                          <a:latin typeface="Calibri"/>
                          <a:ea typeface="Times New Roman"/>
                          <a:cs typeface="Times New Roman"/>
                        </a:rPr>
                        <a:t>When I’m not giving a test or a quiz, I usually use this method for a part of each class session, but not usually for the entire class session.</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19</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22%</a:t>
                      </a:r>
                    </a:p>
                  </a:txBody>
                  <a:tcPr marL="73025" marR="73025" marT="27305" marB="27305" anchor="ctr"/>
                </a:tc>
              </a:tr>
              <a:tr h="370840">
                <a:tc>
                  <a:txBody>
                    <a:bodyPr/>
                    <a:lstStyle/>
                    <a:p>
                      <a:pPr marL="0" marR="0" algn="l">
                        <a:lnSpc>
                          <a:spcPct val="115000"/>
                        </a:lnSpc>
                        <a:spcBef>
                          <a:spcPts val="0"/>
                        </a:spcBef>
                        <a:spcAft>
                          <a:spcPts val="0"/>
                        </a:spcAft>
                      </a:pPr>
                      <a:r>
                        <a:rPr lang="en-US" sz="2000" dirty="0">
                          <a:latin typeface="Calibri"/>
                          <a:ea typeface="Times New Roman"/>
                          <a:cs typeface="Times New Roman"/>
                        </a:rPr>
                        <a:t>I usually use dialog lectures several times each week, but not every class session.</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21</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24%</a:t>
                      </a:r>
                    </a:p>
                  </a:txBody>
                  <a:tcPr marL="73025" marR="73025" marT="27305" marB="27305" anchor="ctr"/>
                </a:tc>
              </a:tr>
              <a:tr h="370840">
                <a:tc>
                  <a:txBody>
                    <a:bodyPr/>
                    <a:lstStyle/>
                    <a:p>
                      <a:pPr marL="0" marR="0" algn="l">
                        <a:lnSpc>
                          <a:spcPct val="115000"/>
                        </a:lnSpc>
                        <a:spcBef>
                          <a:spcPts val="0"/>
                        </a:spcBef>
                        <a:spcAft>
                          <a:spcPts val="0"/>
                        </a:spcAft>
                      </a:pPr>
                      <a:r>
                        <a:rPr lang="en-US" sz="2000" dirty="0">
                          <a:latin typeface="Calibri"/>
                          <a:ea typeface="Times New Roman"/>
                          <a:cs typeface="Times New Roman"/>
                        </a:rPr>
                        <a:t>I usually use dialog lectures several times during the course, but not every week.</a:t>
                      </a:r>
                    </a:p>
                  </a:txBody>
                  <a:tcPr marL="73025" marR="73025" marT="27305" marB="27305" anchor="ctr"/>
                </a:tc>
                <a:tc>
                  <a:txBody>
                    <a:bodyPr/>
                    <a:lstStyle/>
                    <a:p>
                      <a:pPr marL="0" marR="0" algn="ctr">
                        <a:lnSpc>
                          <a:spcPct val="115000"/>
                        </a:lnSpc>
                        <a:spcBef>
                          <a:spcPts val="0"/>
                        </a:spcBef>
                        <a:spcAft>
                          <a:spcPts val="0"/>
                        </a:spcAft>
                      </a:pPr>
                      <a:r>
                        <a:rPr lang="en-US" sz="2000" dirty="0">
                          <a:latin typeface="Calibri"/>
                          <a:ea typeface="Times New Roman"/>
                          <a:cs typeface="Times New Roman"/>
                        </a:rPr>
                        <a:t>14</a:t>
                      </a:r>
                    </a:p>
                  </a:txBody>
                  <a:tcPr marL="73025" marR="73025" marT="27305" marB="27305" anchor="ctr"/>
                </a:tc>
                <a:tc>
                  <a:txBody>
                    <a:bodyPr/>
                    <a:lstStyle/>
                    <a:p>
                      <a:pPr marL="0" marR="0" algn="ctr">
                        <a:lnSpc>
                          <a:spcPct val="115000"/>
                        </a:lnSpc>
                        <a:spcBef>
                          <a:spcPts val="0"/>
                        </a:spcBef>
                        <a:spcAft>
                          <a:spcPts val="0"/>
                        </a:spcAft>
                      </a:pPr>
                      <a:r>
                        <a:rPr lang="en-US" sz="2000" dirty="0">
                          <a:latin typeface="Calibri"/>
                          <a:ea typeface="Times New Roman"/>
                          <a:cs typeface="Times New Roman"/>
                        </a:rPr>
                        <a:t>16%</a:t>
                      </a:r>
                    </a:p>
                  </a:txBody>
                  <a:tcPr marL="73025" marR="73025" marT="27305" marB="27305" anchor="ctr"/>
                </a:tc>
              </a:tr>
              <a:tr h="370840">
                <a:tc>
                  <a:txBody>
                    <a:bodyPr/>
                    <a:lstStyle/>
                    <a:p>
                      <a:pPr marL="0" marR="0" algn="l">
                        <a:lnSpc>
                          <a:spcPct val="115000"/>
                        </a:lnSpc>
                        <a:spcBef>
                          <a:spcPts val="0"/>
                        </a:spcBef>
                        <a:spcAft>
                          <a:spcPts val="0"/>
                        </a:spcAft>
                      </a:pPr>
                      <a:r>
                        <a:rPr lang="en-US" sz="2000" dirty="0">
                          <a:latin typeface="Calibri"/>
                          <a:ea typeface="Times New Roman"/>
                          <a:cs typeface="Times New Roman"/>
                        </a:rPr>
                        <a:t>I never use the method of dialog lectures.</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12</a:t>
                      </a:r>
                    </a:p>
                  </a:txBody>
                  <a:tcPr marL="73025" marR="73025" marT="27305" marB="27305" anchor="ctr"/>
                </a:tc>
                <a:tc>
                  <a:txBody>
                    <a:bodyPr/>
                    <a:lstStyle/>
                    <a:p>
                      <a:pPr marL="0" marR="0" algn="ctr">
                        <a:lnSpc>
                          <a:spcPct val="115000"/>
                        </a:lnSpc>
                        <a:spcBef>
                          <a:spcPts val="0"/>
                        </a:spcBef>
                        <a:spcAft>
                          <a:spcPts val="0"/>
                        </a:spcAft>
                      </a:pPr>
                      <a:r>
                        <a:rPr lang="en-US" sz="2000" dirty="0">
                          <a:latin typeface="Calibri"/>
                          <a:ea typeface="Times New Roman"/>
                          <a:cs typeface="Times New Roman"/>
                        </a:rPr>
                        <a:t>14%</a:t>
                      </a:r>
                    </a:p>
                  </a:txBody>
                  <a:tcPr marL="73025" marR="73025" marT="27305" marB="27305" anchor="ct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xmlns="" val="4154763600"/>
              </p:ext>
            </p:extLst>
          </p:nvPr>
        </p:nvGraphicFramePr>
        <p:xfrm>
          <a:off x="304800" y="609600"/>
          <a:ext cx="8229600" cy="5791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2885251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3:Team Learning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654193492"/>
              </p:ext>
            </p:extLst>
          </p:nvPr>
        </p:nvGraphicFramePr>
        <p:xfrm>
          <a:off x="457200" y="1600200"/>
          <a:ext cx="8229600" cy="4499610"/>
        </p:xfrm>
        <a:graphic>
          <a:graphicData uri="http://schemas.openxmlformats.org/drawingml/2006/table">
            <a:tbl>
              <a:tblPr firstRow="1" bandRow="1">
                <a:tableStyleId>{5C22544A-7EE6-4342-B048-85BDC9FD1C3A}</a:tableStyleId>
              </a:tblPr>
              <a:tblGrid>
                <a:gridCol w="4876800"/>
                <a:gridCol w="1752600"/>
                <a:gridCol w="1600200"/>
              </a:tblGrid>
              <a:tr h="370840">
                <a:tc>
                  <a:txBody>
                    <a:bodyPr/>
                    <a:lstStyle/>
                    <a:p>
                      <a:pPr marL="0" marR="0" algn="l">
                        <a:spcBef>
                          <a:spcPts val="0"/>
                        </a:spcBef>
                        <a:spcAft>
                          <a:spcPts val="0"/>
                        </a:spcAft>
                      </a:pPr>
                      <a:r>
                        <a:rPr lang="en-US" sz="2000" dirty="0">
                          <a:solidFill>
                            <a:srgbClr val="FFFFFF"/>
                          </a:solidFill>
                          <a:latin typeface="Calibri"/>
                          <a:ea typeface="Times New Roman"/>
                          <a:cs typeface="Times New Roman"/>
                        </a:rPr>
                        <a:t>Answer</a:t>
                      </a:r>
                    </a:p>
                  </a:txBody>
                  <a:tcPr marL="73025" marR="73025" marT="27305" marB="27305"/>
                </a:tc>
                <a:tc>
                  <a:txBody>
                    <a:bodyPr/>
                    <a:lstStyle/>
                    <a:p>
                      <a:pPr marL="0" marR="0" algn="ctr">
                        <a:spcBef>
                          <a:spcPts val="0"/>
                        </a:spcBef>
                        <a:spcAft>
                          <a:spcPts val="0"/>
                        </a:spcAft>
                      </a:pPr>
                      <a:r>
                        <a:rPr lang="en-US" sz="2000" dirty="0">
                          <a:solidFill>
                            <a:srgbClr val="FFFFFF"/>
                          </a:solidFill>
                          <a:latin typeface="Calibri"/>
                          <a:ea typeface="Times New Roman"/>
                          <a:cs typeface="Times New Roman"/>
                        </a:rPr>
                        <a:t>Response</a:t>
                      </a:r>
                    </a:p>
                  </a:txBody>
                  <a:tcPr marL="73025" marR="73025" marT="27305" marB="27305"/>
                </a:tc>
                <a:tc>
                  <a:txBody>
                    <a:bodyPr/>
                    <a:lstStyle/>
                    <a:p>
                      <a:pPr marL="0" marR="0" algn="ctr">
                        <a:spcBef>
                          <a:spcPts val="0"/>
                        </a:spcBef>
                        <a:spcAft>
                          <a:spcPts val="0"/>
                        </a:spcAft>
                      </a:pPr>
                      <a:r>
                        <a:rPr lang="en-US" sz="2000">
                          <a:solidFill>
                            <a:srgbClr val="FFFFFF"/>
                          </a:solidFill>
                          <a:latin typeface="Calibri"/>
                          <a:ea typeface="Times New Roman"/>
                          <a:cs typeface="Times New Roman"/>
                        </a:rPr>
                        <a:t>%</a:t>
                      </a:r>
                    </a:p>
                  </a:txBody>
                  <a:tcPr marL="73025" marR="73025" marT="27305" marB="27305"/>
                </a:tc>
              </a:tr>
              <a:tr h="370840">
                <a:tc>
                  <a:txBody>
                    <a:bodyPr/>
                    <a:lstStyle/>
                    <a:p>
                      <a:pPr marL="0" marR="0" algn="l">
                        <a:lnSpc>
                          <a:spcPct val="115000"/>
                        </a:lnSpc>
                        <a:spcBef>
                          <a:spcPts val="0"/>
                        </a:spcBef>
                        <a:spcAft>
                          <a:spcPts val="0"/>
                        </a:spcAft>
                      </a:pPr>
                      <a:r>
                        <a:rPr lang="en-US" sz="2000">
                          <a:latin typeface="Calibri"/>
                          <a:ea typeface="Times New Roman"/>
                          <a:cs typeface="Times New Roman"/>
                        </a:rPr>
                        <a:t>Except for tests and quizzes, I usually use this method for each entire class session.</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0</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0%</a:t>
                      </a:r>
                    </a:p>
                  </a:txBody>
                  <a:tcPr marL="73025" marR="73025" marT="27305" marB="27305" anchor="ctr"/>
                </a:tc>
              </a:tr>
              <a:tr h="370840">
                <a:tc>
                  <a:txBody>
                    <a:bodyPr/>
                    <a:lstStyle/>
                    <a:p>
                      <a:pPr marL="0" marR="0" algn="l">
                        <a:lnSpc>
                          <a:spcPct val="115000"/>
                        </a:lnSpc>
                        <a:spcBef>
                          <a:spcPts val="0"/>
                        </a:spcBef>
                        <a:spcAft>
                          <a:spcPts val="0"/>
                        </a:spcAft>
                      </a:pPr>
                      <a:r>
                        <a:rPr lang="en-US" sz="2000">
                          <a:latin typeface="Calibri"/>
                          <a:ea typeface="Times New Roman"/>
                          <a:cs typeface="Times New Roman"/>
                        </a:rPr>
                        <a:t>When I’m not giving a test or a quiz, I usually use this method for a part of each class session, but not usually for the entire class session.</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4</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5%</a:t>
                      </a:r>
                    </a:p>
                  </a:txBody>
                  <a:tcPr marL="73025" marR="73025" marT="27305" marB="27305" anchor="ctr"/>
                </a:tc>
              </a:tr>
              <a:tr h="370840">
                <a:tc>
                  <a:txBody>
                    <a:bodyPr/>
                    <a:lstStyle/>
                    <a:p>
                      <a:pPr marL="0" marR="0" algn="l">
                        <a:lnSpc>
                          <a:spcPct val="115000"/>
                        </a:lnSpc>
                        <a:spcBef>
                          <a:spcPts val="0"/>
                        </a:spcBef>
                        <a:spcAft>
                          <a:spcPts val="0"/>
                        </a:spcAft>
                      </a:pPr>
                      <a:r>
                        <a:rPr lang="en-US" sz="2000">
                          <a:latin typeface="Calibri"/>
                          <a:ea typeface="Times New Roman"/>
                          <a:cs typeface="Times New Roman"/>
                        </a:rPr>
                        <a:t>I usually use team learning several times each week, but not every class session.</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9</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10%</a:t>
                      </a:r>
                    </a:p>
                  </a:txBody>
                  <a:tcPr marL="73025" marR="73025" marT="27305" marB="27305" anchor="ctr"/>
                </a:tc>
              </a:tr>
              <a:tr h="370840">
                <a:tc>
                  <a:txBody>
                    <a:bodyPr/>
                    <a:lstStyle/>
                    <a:p>
                      <a:pPr marL="0" marR="0" algn="l">
                        <a:lnSpc>
                          <a:spcPct val="115000"/>
                        </a:lnSpc>
                        <a:spcBef>
                          <a:spcPts val="0"/>
                        </a:spcBef>
                        <a:spcAft>
                          <a:spcPts val="0"/>
                        </a:spcAft>
                      </a:pPr>
                      <a:r>
                        <a:rPr lang="en-US" sz="2000">
                          <a:latin typeface="Calibri"/>
                          <a:ea typeface="Times New Roman"/>
                          <a:cs typeface="Times New Roman"/>
                        </a:rPr>
                        <a:t>I usually use team learning several times during the course, but not every week</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43</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49%</a:t>
                      </a:r>
                    </a:p>
                  </a:txBody>
                  <a:tcPr marL="73025" marR="73025" marT="27305" marB="27305" anchor="ctr"/>
                </a:tc>
              </a:tr>
              <a:tr h="370840">
                <a:tc>
                  <a:txBody>
                    <a:bodyPr/>
                    <a:lstStyle/>
                    <a:p>
                      <a:pPr marL="0" marR="0" algn="l">
                        <a:lnSpc>
                          <a:spcPct val="115000"/>
                        </a:lnSpc>
                        <a:spcBef>
                          <a:spcPts val="0"/>
                        </a:spcBef>
                        <a:spcAft>
                          <a:spcPts val="0"/>
                        </a:spcAft>
                      </a:pPr>
                      <a:r>
                        <a:rPr lang="en-US" sz="2000" dirty="0">
                          <a:latin typeface="Calibri"/>
                          <a:ea typeface="Times New Roman"/>
                          <a:cs typeface="Times New Roman"/>
                        </a:rPr>
                        <a:t>I never use the method of team learning.</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31</a:t>
                      </a:r>
                    </a:p>
                  </a:txBody>
                  <a:tcPr marL="73025" marR="73025" marT="27305" marB="27305" anchor="ctr"/>
                </a:tc>
                <a:tc>
                  <a:txBody>
                    <a:bodyPr/>
                    <a:lstStyle/>
                    <a:p>
                      <a:pPr marL="0" marR="0" algn="ctr">
                        <a:lnSpc>
                          <a:spcPct val="115000"/>
                        </a:lnSpc>
                        <a:spcBef>
                          <a:spcPts val="0"/>
                        </a:spcBef>
                        <a:spcAft>
                          <a:spcPts val="0"/>
                        </a:spcAft>
                      </a:pPr>
                      <a:r>
                        <a:rPr lang="en-US" sz="2000" dirty="0">
                          <a:latin typeface="Calibri"/>
                          <a:ea typeface="Times New Roman"/>
                          <a:cs typeface="Times New Roman"/>
                        </a:rPr>
                        <a:t>36%</a:t>
                      </a:r>
                    </a:p>
                  </a:txBody>
                  <a:tcPr marL="73025" marR="73025" marT="27305" marB="27305" anchor="ct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a:graphicFrameLocks/>
          </p:cNvGraphicFramePr>
          <p:nvPr>
            <p:extLst>
              <p:ext uri="{D42A27DB-BD31-4B8C-83A1-F6EECF244321}">
                <p14:modId xmlns:p14="http://schemas.microsoft.com/office/powerpoint/2010/main" xmlns="" val="187398289"/>
              </p:ext>
            </p:extLst>
          </p:nvPr>
        </p:nvGraphicFramePr>
        <p:xfrm>
          <a:off x="914400" y="381000"/>
          <a:ext cx="7391400" cy="556259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 Moore Method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97591952"/>
              </p:ext>
            </p:extLst>
          </p:nvPr>
        </p:nvGraphicFramePr>
        <p:xfrm>
          <a:off x="457200" y="1600200"/>
          <a:ext cx="8229600" cy="4137660"/>
        </p:xfrm>
        <a:graphic>
          <a:graphicData uri="http://schemas.openxmlformats.org/drawingml/2006/table">
            <a:tbl>
              <a:tblPr firstRow="1" bandRow="1">
                <a:tableStyleId>{5C22544A-7EE6-4342-B048-85BDC9FD1C3A}</a:tableStyleId>
              </a:tblPr>
              <a:tblGrid>
                <a:gridCol w="5410200"/>
                <a:gridCol w="1447800"/>
                <a:gridCol w="1371600"/>
              </a:tblGrid>
              <a:tr h="304800">
                <a:tc>
                  <a:txBody>
                    <a:bodyPr/>
                    <a:lstStyle/>
                    <a:p>
                      <a:pPr marL="0" marR="0" algn="l">
                        <a:spcBef>
                          <a:spcPts val="0"/>
                        </a:spcBef>
                        <a:spcAft>
                          <a:spcPts val="0"/>
                        </a:spcAft>
                      </a:pPr>
                      <a:r>
                        <a:rPr lang="en-US" sz="2000" dirty="0">
                          <a:solidFill>
                            <a:srgbClr val="FFFFFF"/>
                          </a:solidFill>
                          <a:latin typeface="Calibri"/>
                          <a:ea typeface="Times New Roman"/>
                          <a:cs typeface="Times New Roman"/>
                        </a:rPr>
                        <a:t>Answer</a:t>
                      </a:r>
                    </a:p>
                  </a:txBody>
                  <a:tcPr marL="73025" marR="73025" marT="27305" marB="27305"/>
                </a:tc>
                <a:tc>
                  <a:txBody>
                    <a:bodyPr/>
                    <a:lstStyle/>
                    <a:p>
                      <a:pPr marL="0" marR="0" algn="ctr">
                        <a:spcBef>
                          <a:spcPts val="0"/>
                        </a:spcBef>
                        <a:spcAft>
                          <a:spcPts val="0"/>
                        </a:spcAft>
                      </a:pPr>
                      <a:r>
                        <a:rPr lang="en-US" sz="2000" dirty="0">
                          <a:solidFill>
                            <a:srgbClr val="FFFFFF"/>
                          </a:solidFill>
                          <a:latin typeface="Calibri"/>
                          <a:ea typeface="Times New Roman"/>
                          <a:cs typeface="Times New Roman"/>
                        </a:rPr>
                        <a:t>Response</a:t>
                      </a:r>
                    </a:p>
                  </a:txBody>
                  <a:tcPr marL="73025" marR="73025" marT="27305" marB="27305"/>
                </a:tc>
                <a:tc>
                  <a:txBody>
                    <a:bodyPr/>
                    <a:lstStyle/>
                    <a:p>
                      <a:pPr marL="0" marR="0" algn="ctr">
                        <a:spcBef>
                          <a:spcPts val="0"/>
                        </a:spcBef>
                        <a:spcAft>
                          <a:spcPts val="0"/>
                        </a:spcAft>
                      </a:pPr>
                      <a:r>
                        <a:rPr lang="en-US" sz="2000" dirty="0">
                          <a:solidFill>
                            <a:srgbClr val="FFFFFF"/>
                          </a:solidFill>
                          <a:latin typeface="Calibri"/>
                          <a:ea typeface="Times New Roman"/>
                          <a:cs typeface="Times New Roman"/>
                        </a:rPr>
                        <a:t>%</a:t>
                      </a:r>
                    </a:p>
                  </a:txBody>
                  <a:tcPr marL="73025" marR="73025" marT="27305" marB="27305"/>
                </a:tc>
              </a:tr>
              <a:tr h="370840">
                <a:tc>
                  <a:txBody>
                    <a:bodyPr/>
                    <a:lstStyle/>
                    <a:p>
                      <a:pPr marL="0" marR="0" algn="l">
                        <a:lnSpc>
                          <a:spcPct val="115000"/>
                        </a:lnSpc>
                        <a:spcBef>
                          <a:spcPts val="0"/>
                        </a:spcBef>
                        <a:spcAft>
                          <a:spcPts val="0"/>
                        </a:spcAft>
                      </a:pPr>
                      <a:r>
                        <a:rPr lang="en-US" sz="2000" dirty="0">
                          <a:latin typeface="Calibri"/>
                          <a:ea typeface="Times New Roman"/>
                          <a:cs typeface="Times New Roman"/>
                        </a:rPr>
                        <a:t>Except for tests and quizzes, I usually use this method for each entire class session.</a:t>
                      </a:r>
                    </a:p>
                  </a:txBody>
                  <a:tcPr marL="73025" marR="73025" marT="27305" marB="27305" anchor="ctr"/>
                </a:tc>
                <a:tc>
                  <a:txBody>
                    <a:bodyPr/>
                    <a:lstStyle/>
                    <a:p>
                      <a:pPr marL="0" marR="0" algn="ctr">
                        <a:lnSpc>
                          <a:spcPct val="115000"/>
                        </a:lnSpc>
                        <a:spcBef>
                          <a:spcPts val="0"/>
                        </a:spcBef>
                        <a:spcAft>
                          <a:spcPts val="0"/>
                        </a:spcAft>
                      </a:pPr>
                      <a:r>
                        <a:rPr lang="en-US" sz="2000" dirty="0">
                          <a:latin typeface="Calibri"/>
                          <a:ea typeface="Times New Roman"/>
                          <a:cs typeface="Times New Roman"/>
                        </a:rPr>
                        <a:t>0</a:t>
                      </a:r>
                    </a:p>
                  </a:txBody>
                  <a:tcPr marL="73025" marR="73025" marT="27305" marB="27305" anchor="ctr"/>
                </a:tc>
                <a:tc>
                  <a:txBody>
                    <a:bodyPr/>
                    <a:lstStyle/>
                    <a:p>
                      <a:pPr marL="0" marR="0" algn="ctr">
                        <a:lnSpc>
                          <a:spcPct val="115000"/>
                        </a:lnSpc>
                        <a:spcBef>
                          <a:spcPts val="0"/>
                        </a:spcBef>
                        <a:spcAft>
                          <a:spcPts val="0"/>
                        </a:spcAft>
                      </a:pPr>
                      <a:r>
                        <a:rPr lang="en-US" sz="2000" dirty="0">
                          <a:latin typeface="Calibri"/>
                          <a:ea typeface="Times New Roman"/>
                          <a:cs typeface="Times New Roman"/>
                        </a:rPr>
                        <a:t>0%</a:t>
                      </a:r>
                    </a:p>
                  </a:txBody>
                  <a:tcPr marL="73025" marR="73025" marT="27305" marB="27305" anchor="ctr"/>
                </a:tc>
              </a:tr>
              <a:tr h="370840">
                <a:tc>
                  <a:txBody>
                    <a:bodyPr/>
                    <a:lstStyle/>
                    <a:p>
                      <a:pPr marL="0" marR="0" algn="l">
                        <a:lnSpc>
                          <a:spcPct val="115000"/>
                        </a:lnSpc>
                        <a:spcBef>
                          <a:spcPts val="0"/>
                        </a:spcBef>
                        <a:spcAft>
                          <a:spcPts val="0"/>
                        </a:spcAft>
                      </a:pPr>
                      <a:r>
                        <a:rPr lang="en-US" sz="2000" dirty="0">
                          <a:latin typeface="Calibri"/>
                          <a:ea typeface="Times New Roman"/>
                          <a:cs typeface="Times New Roman"/>
                        </a:rPr>
                        <a:t>When I’m not giving a test or a quiz, I usually use this method for a part of each class session, but not usually for the entire class session.</a:t>
                      </a:r>
                    </a:p>
                  </a:txBody>
                  <a:tcPr marL="73025" marR="73025" marT="27305" marB="27305" anchor="ctr"/>
                </a:tc>
                <a:tc>
                  <a:txBody>
                    <a:bodyPr/>
                    <a:lstStyle/>
                    <a:p>
                      <a:pPr marL="0" marR="0" algn="ctr">
                        <a:lnSpc>
                          <a:spcPct val="115000"/>
                        </a:lnSpc>
                        <a:spcBef>
                          <a:spcPts val="0"/>
                        </a:spcBef>
                        <a:spcAft>
                          <a:spcPts val="0"/>
                        </a:spcAft>
                      </a:pPr>
                      <a:r>
                        <a:rPr lang="en-US" sz="2000" dirty="0">
                          <a:latin typeface="Calibri"/>
                          <a:ea typeface="Times New Roman"/>
                          <a:cs typeface="Times New Roman"/>
                        </a:rPr>
                        <a:t>0</a:t>
                      </a:r>
                    </a:p>
                  </a:txBody>
                  <a:tcPr marL="73025" marR="73025" marT="27305" marB="27305" anchor="ctr"/>
                </a:tc>
                <a:tc>
                  <a:txBody>
                    <a:bodyPr/>
                    <a:lstStyle/>
                    <a:p>
                      <a:pPr marL="0" marR="0" algn="ctr">
                        <a:lnSpc>
                          <a:spcPct val="115000"/>
                        </a:lnSpc>
                        <a:spcBef>
                          <a:spcPts val="0"/>
                        </a:spcBef>
                        <a:spcAft>
                          <a:spcPts val="0"/>
                        </a:spcAft>
                      </a:pPr>
                      <a:r>
                        <a:rPr lang="en-US" sz="2000" dirty="0">
                          <a:latin typeface="Calibri"/>
                          <a:ea typeface="Times New Roman"/>
                          <a:cs typeface="Times New Roman"/>
                        </a:rPr>
                        <a:t>0%</a:t>
                      </a:r>
                    </a:p>
                  </a:txBody>
                  <a:tcPr marL="73025" marR="73025" marT="27305" marB="27305" anchor="ctr"/>
                </a:tc>
              </a:tr>
              <a:tr h="370840">
                <a:tc>
                  <a:txBody>
                    <a:bodyPr/>
                    <a:lstStyle/>
                    <a:p>
                      <a:pPr marL="0" marR="0" algn="l">
                        <a:lnSpc>
                          <a:spcPct val="115000"/>
                        </a:lnSpc>
                        <a:spcBef>
                          <a:spcPts val="0"/>
                        </a:spcBef>
                        <a:spcAft>
                          <a:spcPts val="0"/>
                        </a:spcAft>
                      </a:pPr>
                      <a:r>
                        <a:rPr lang="en-US" sz="2000" dirty="0">
                          <a:latin typeface="Calibri"/>
                          <a:ea typeface="Times New Roman"/>
                          <a:cs typeface="Times New Roman"/>
                        </a:rPr>
                        <a:t>I usually use the Moore method several times each week, but not every class session.</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1</a:t>
                      </a:r>
                    </a:p>
                  </a:txBody>
                  <a:tcPr marL="73025" marR="73025" marT="27305" marB="27305" anchor="ctr"/>
                </a:tc>
                <a:tc>
                  <a:txBody>
                    <a:bodyPr/>
                    <a:lstStyle/>
                    <a:p>
                      <a:pPr marL="0" marR="0" algn="ctr">
                        <a:lnSpc>
                          <a:spcPct val="115000"/>
                        </a:lnSpc>
                        <a:spcBef>
                          <a:spcPts val="0"/>
                        </a:spcBef>
                        <a:spcAft>
                          <a:spcPts val="0"/>
                        </a:spcAft>
                      </a:pPr>
                      <a:r>
                        <a:rPr lang="en-US" sz="2000" dirty="0">
                          <a:latin typeface="Calibri"/>
                          <a:ea typeface="Times New Roman"/>
                          <a:cs typeface="Times New Roman"/>
                        </a:rPr>
                        <a:t>1%</a:t>
                      </a:r>
                    </a:p>
                  </a:txBody>
                  <a:tcPr marL="73025" marR="73025" marT="27305" marB="27305" anchor="ctr"/>
                </a:tc>
              </a:tr>
              <a:tr h="370840">
                <a:tc>
                  <a:txBody>
                    <a:bodyPr/>
                    <a:lstStyle/>
                    <a:p>
                      <a:pPr marL="0" marR="0" algn="l">
                        <a:lnSpc>
                          <a:spcPct val="115000"/>
                        </a:lnSpc>
                        <a:spcBef>
                          <a:spcPts val="0"/>
                        </a:spcBef>
                        <a:spcAft>
                          <a:spcPts val="0"/>
                        </a:spcAft>
                      </a:pPr>
                      <a:r>
                        <a:rPr lang="en-US" sz="2000" dirty="0">
                          <a:latin typeface="Calibri"/>
                          <a:ea typeface="Times New Roman"/>
                          <a:cs typeface="Times New Roman"/>
                        </a:rPr>
                        <a:t>I usually use the Moore method several times during the course, but not every week.</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10</a:t>
                      </a:r>
                    </a:p>
                  </a:txBody>
                  <a:tcPr marL="73025" marR="73025" marT="27305" marB="27305" anchor="ctr"/>
                </a:tc>
                <a:tc>
                  <a:txBody>
                    <a:bodyPr/>
                    <a:lstStyle/>
                    <a:p>
                      <a:pPr marL="0" marR="0" algn="ctr">
                        <a:lnSpc>
                          <a:spcPct val="115000"/>
                        </a:lnSpc>
                        <a:spcBef>
                          <a:spcPts val="0"/>
                        </a:spcBef>
                        <a:spcAft>
                          <a:spcPts val="0"/>
                        </a:spcAft>
                      </a:pPr>
                      <a:r>
                        <a:rPr lang="en-US" sz="2000" dirty="0">
                          <a:latin typeface="Calibri"/>
                          <a:ea typeface="Times New Roman"/>
                          <a:cs typeface="Times New Roman"/>
                        </a:rPr>
                        <a:t>12%</a:t>
                      </a:r>
                    </a:p>
                  </a:txBody>
                  <a:tcPr marL="73025" marR="73025" marT="27305" marB="27305" anchor="ctr"/>
                </a:tc>
              </a:tr>
              <a:tr h="370840">
                <a:tc>
                  <a:txBody>
                    <a:bodyPr/>
                    <a:lstStyle/>
                    <a:p>
                      <a:pPr marL="0" marR="0" algn="l">
                        <a:lnSpc>
                          <a:spcPct val="115000"/>
                        </a:lnSpc>
                        <a:spcBef>
                          <a:spcPts val="0"/>
                        </a:spcBef>
                        <a:spcAft>
                          <a:spcPts val="0"/>
                        </a:spcAft>
                      </a:pPr>
                      <a:r>
                        <a:rPr lang="en-US" sz="2000" dirty="0">
                          <a:latin typeface="Calibri"/>
                          <a:ea typeface="Times New Roman"/>
                          <a:cs typeface="Times New Roman"/>
                        </a:rPr>
                        <a:t>I never use the Moore method.</a:t>
                      </a:r>
                    </a:p>
                  </a:txBody>
                  <a:tcPr marL="73025" marR="73025" marT="27305" marB="27305" anchor="ctr"/>
                </a:tc>
                <a:tc>
                  <a:txBody>
                    <a:bodyPr/>
                    <a:lstStyle/>
                    <a:p>
                      <a:pPr marL="0" marR="0" algn="ctr">
                        <a:lnSpc>
                          <a:spcPct val="115000"/>
                        </a:lnSpc>
                        <a:spcBef>
                          <a:spcPts val="0"/>
                        </a:spcBef>
                        <a:spcAft>
                          <a:spcPts val="0"/>
                        </a:spcAft>
                      </a:pPr>
                      <a:r>
                        <a:rPr lang="en-US" sz="2000" dirty="0">
                          <a:latin typeface="Calibri"/>
                          <a:ea typeface="Times New Roman"/>
                          <a:cs typeface="Times New Roman"/>
                        </a:rPr>
                        <a:t>75</a:t>
                      </a:r>
                    </a:p>
                  </a:txBody>
                  <a:tcPr marL="73025" marR="73025" marT="27305" marB="27305" anchor="ctr"/>
                </a:tc>
                <a:tc>
                  <a:txBody>
                    <a:bodyPr/>
                    <a:lstStyle/>
                    <a:p>
                      <a:pPr marL="0" marR="0" algn="ctr">
                        <a:lnSpc>
                          <a:spcPct val="115000"/>
                        </a:lnSpc>
                        <a:spcBef>
                          <a:spcPts val="0"/>
                        </a:spcBef>
                        <a:spcAft>
                          <a:spcPts val="0"/>
                        </a:spcAft>
                      </a:pPr>
                      <a:r>
                        <a:rPr lang="en-US" sz="2000" dirty="0">
                          <a:latin typeface="Calibri"/>
                          <a:ea typeface="Times New Roman"/>
                          <a:cs typeface="Times New Roman"/>
                        </a:rPr>
                        <a:t>87%</a:t>
                      </a:r>
                    </a:p>
                  </a:txBody>
                  <a:tcPr marL="73025" marR="73025" marT="27305" marB="27305" anchor="ct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Part 1 Development and Demographics</a:t>
            </a:r>
            <a:endParaRPr lang="en-US" dirty="0"/>
          </a:p>
        </p:txBody>
      </p:sp>
      <p:sp>
        <p:nvSpPr>
          <p:cNvPr id="5" name="Subtitle 4"/>
          <p:cNvSpPr>
            <a:spLocks noGrp="1"/>
          </p:cNvSpPr>
          <p:nvPr>
            <p:ph type="subTitle" idx="1"/>
          </p:nvPr>
        </p:nvSpPr>
        <p:spPr/>
        <p:txBody>
          <a:bodyPr/>
          <a:lstStyle/>
          <a:p>
            <a:r>
              <a:rPr lang="en-US" b="1" dirty="0" smtClean="0"/>
              <a:t>Bill Fuller</a:t>
            </a:r>
            <a:endParaRPr lang="en-US"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 Learning Styles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217054091"/>
              </p:ext>
            </p:extLst>
          </p:nvPr>
        </p:nvGraphicFramePr>
        <p:xfrm>
          <a:off x="457200" y="1295400"/>
          <a:ext cx="8229600" cy="5200650"/>
        </p:xfrm>
        <a:graphic>
          <a:graphicData uri="http://schemas.openxmlformats.org/drawingml/2006/table">
            <a:tbl>
              <a:tblPr firstRow="1" bandRow="1">
                <a:tableStyleId>{5C22544A-7EE6-4342-B048-85BDC9FD1C3A}</a:tableStyleId>
              </a:tblPr>
              <a:tblGrid>
                <a:gridCol w="4724400"/>
                <a:gridCol w="1981200"/>
                <a:gridCol w="1524000"/>
              </a:tblGrid>
              <a:tr h="370840">
                <a:tc>
                  <a:txBody>
                    <a:bodyPr/>
                    <a:lstStyle/>
                    <a:p>
                      <a:pPr marL="0" marR="0" algn="l">
                        <a:spcBef>
                          <a:spcPts val="0"/>
                        </a:spcBef>
                        <a:spcAft>
                          <a:spcPts val="0"/>
                        </a:spcAft>
                      </a:pPr>
                      <a:r>
                        <a:rPr lang="en-US" sz="2000" dirty="0">
                          <a:solidFill>
                            <a:srgbClr val="FFFFFF"/>
                          </a:solidFill>
                          <a:latin typeface="Calibri"/>
                          <a:ea typeface="Times New Roman"/>
                          <a:cs typeface="Times New Roman"/>
                        </a:rPr>
                        <a:t>Answer</a:t>
                      </a:r>
                    </a:p>
                  </a:txBody>
                  <a:tcPr marL="73025" marR="73025" marT="27305" marB="27305"/>
                </a:tc>
                <a:tc>
                  <a:txBody>
                    <a:bodyPr/>
                    <a:lstStyle/>
                    <a:p>
                      <a:pPr marL="0" marR="0" algn="ctr">
                        <a:spcBef>
                          <a:spcPts val="0"/>
                        </a:spcBef>
                        <a:spcAft>
                          <a:spcPts val="0"/>
                        </a:spcAft>
                      </a:pPr>
                      <a:r>
                        <a:rPr lang="en-US" sz="2000" dirty="0">
                          <a:solidFill>
                            <a:srgbClr val="FFFFFF"/>
                          </a:solidFill>
                          <a:latin typeface="Calibri"/>
                          <a:ea typeface="Times New Roman"/>
                          <a:cs typeface="Times New Roman"/>
                        </a:rPr>
                        <a:t>Response</a:t>
                      </a:r>
                    </a:p>
                  </a:txBody>
                  <a:tcPr marL="73025" marR="73025" marT="27305" marB="27305"/>
                </a:tc>
                <a:tc>
                  <a:txBody>
                    <a:bodyPr/>
                    <a:lstStyle/>
                    <a:p>
                      <a:pPr marL="0" marR="0" algn="ctr">
                        <a:spcBef>
                          <a:spcPts val="0"/>
                        </a:spcBef>
                        <a:spcAft>
                          <a:spcPts val="0"/>
                        </a:spcAft>
                      </a:pPr>
                      <a:r>
                        <a:rPr lang="en-US" sz="2000">
                          <a:solidFill>
                            <a:srgbClr val="FFFFFF"/>
                          </a:solidFill>
                          <a:latin typeface="Calibri"/>
                          <a:ea typeface="Times New Roman"/>
                          <a:cs typeface="Times New Roman"/>
                        </a:rPr>
                        <a:t>%</a:t>
                      </a:r>
                    </a:p>
                  </a:txBody>
                  <a:tcPr marL="73025" marR="73025" marT="27305" marB="27305"/>
                </a:tc>
              </a:tr>
              <a:tr h="370840">
                <a:tc>
                  <a:txBody>
                    <a:bodyPr/>
                    <a:lstStyle/>
                    <a:p>
                      <a:pPr marL="0" marR="0" algn="l">
                        <a:lnSpc>
                          <a:spcPct val="115000"/>
                        </a:lnSpc>
                        <a:spcBef>
                          <a:spcPts val="0"/>
                        </a:spcBef>
                        <a:spcAft>
                          <a:spcPts val="0"/>
                        </a:spcAft>
                      </a:pPr>
                      <a:r>
                        <a:rPr lang="en-US" sz="2000" dirty="0">
                          <a:latin typeface="Calibri"/>
                          <a:ea typeface="Times New Roman"/>
                          <a:cs typeface="Times New Roman"/>
                        </a:rPr>
                        <a:t>I include some material for at least two different learning styles in every class session.</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24</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28%</a:t>
                      </a:r>
                    </a:p>
                  </a:txBody>
                  <a:tcPr marL="73025" marR="73025" marT="27305" marB="27305" anchor="ctr"/>
                </a:tc>
              </a:tr>
              <a:tr h="370840">
                <a:tc>
                  <a:txBody>
                    <a:bodyPr/>
                    <a:lstStyle/>
                    <a:p>
                      <a:pPr marL="0" marR="0" algn="l">
                        <a:lnSpc>
                          <a:spcPct val="115000"/>
                        </a:lnSpc>
                        <a:spcBef>
                          <a:spcPts val="0"/>
                        </a:spcBef>
                        <a:spcAft>
                          <a:spcPts val="0"/>
                        </a:spcAft>
                      </a:pPr>
                      <a:r>
                        <a:rPr lang="en-US" sz="2000">
                          <a:latin typeface="Calibri"/>
                          <a:ea typeface="Times New Roman"/>
                          <a:cs typeface="Times New Roman"/>
                        </a:rPr>
                        <a:t>I include some material for at least two different learning styles sometime during each week.</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20</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23%</a:t>
                      </a:r>
                    </a:p>
                  </a:txBody>
                  <a:tcPr marL="73025" marR="73025" marT="27305" marB="27305" anchor="ctr"/>
                </a:tc>
              </a:tr>
              <a:tr h="370840">
                <a:tc>
                  <a:txBody>
                    <a:bodyPr/>
                    <a:lstStyle/>
                    <a:p>
                      <a:pPr marL="0" marR="0" algn="l">
                        <a:lnSpc>
                          <a:spcPct val="115000"/>
                        </a:lnSpc>
                        <a:spcBef>
                          <a:spcPts val="0"/>
                        </a:spcBef>
                        <a:spcAft>
                          <a:spcPts val="0"/>
                        </a:spcAft>
                      </a:pPr>
                      <a:r>
                        <a:rPr lang="en-US" sz="2000">
                          <a:latin typeface="Calibri"/>
                          <a:ea typeface="Times New Roman"/>
                          <a:cs typeface="Times New Roman"/>
                        </a:rPr>
                        <a:t>I include some material for at least two different learning styles sometime during each course.</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14</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16%</a:t>
                      </a:r>
                    </a:p>
                  </a:txBody>
                  <a:tcPr marL="73025" marR="73025" marT="27305" marB="27305" anchor="ctr"/>
                </a:tc>
              </a:tr>
              <a:tr h="370840">
                <a:tc>
                  <a:txBody>
                    <a:bodyPr/>
                    <a:lstStyle/>
                    <a:p>
                      <a:pPr marL="0" marR="0" algn="l">
                        <a:lnSpc>
                          <a:spcPct val="115000"/>
                        </a:lnSpc>
                        <a:spcBef>
                          <a:spcPts val="0"/>
                        </a:spcBef>
                        <a:spcAft>
                          <a:spcPts val="0"/>
                        </a:spcAft>
                      </a:pPr>
                      <a:r>
                        <a:rPr lang="en-US" sz="2000">
                          <a:latin typeface="Calibri"/>
                          <a:ea typeface="Times New Roman"/>
                          <a:cs typeface="Times New Roman"/>
                        </a:rPr>
                        <a:t>I don’t utilize the theory of learning styles when I teach Calculus.</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19</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22%</a:t>
                      </a:r>
                    </a:p>
                  </a:txBody>
                  <a:tcPr marL="73025" marR="73025" marT="27305" marB="27305" anchor="ctr"/>
                </a:tc>
              </a:tr>
              <a:tr h="370840">
                <a:tc>
                  <a:txBody>
                    <a:bodyPr/>
                    <a:lstStyle/>
                    <a:p>
                      <a:pPr marL="0" marR="0" algn="l">
                        <a:lnSpc>
                          <a:spcPct val="115000"/>
                        </a:lnSpc>
                        <a:spcBef>
                          <a:spcPts val="0"/>
                        </a:spcBef>
                        <a:spcAft>
                          <a:spcPts val="0"/>
                        </a:spcAft>
                      </a:pPr>
                      <a:r>
                        <a:rPr lang="en-US" sz="2000" dirty="0">
                          <a:latin typeface="Calibri"/>
                          <a:ea typeface="Times New Roman"/>
                          <a:cs typeface="Times New Roman"/>
                        </a:rPr>
                        <a:t>I don't know what the theory of learning styles is.</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10</a:t>
                      </a:r>
                    </a:p>
                  </a:txBody>
                  <a:tcPr marL="73025" marR="73025" marT="27305" marB="27305" anchor="ctr"/>
                </a:tc>
                <a:tc>
                  <a:txBody>
                    <a:bodyPr/>
                    <a:lstStyle/>
                    <a:p>
                      <a:pPr marL="0" marR="0" algn="ctr">
                        <a:lnSpc>
                          <a:spcPct val="115000"/>
                        </a:lnSpc>
                        <a:spcBef>
                          <a:spcPts val="0"/>
                        </a:spcBef>
                        <a:spcAft>
                          <a:spcPts val="0"/>
                        </a:spcAft>
                      </a:pPr>
                      <a:r>
                        <a:rPr lang="en-US" sz="2000" dirty="0">
                          <a:latin typeface="Calibri"/>
                          <a:ea typeface="Times New Roman"/>
                          <a:cs typeface="Times New Roman"/>
                        </a:rPr>
                        <a:t>11%</a:t>
                      </a:r>
                    </a:p>
                  </a:txBody>
                  <a:tcPr marL="73025" marR="73025" marT="27305" marB="27305" anchor="ct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xmlns="" val="1458795752"/>
              </p:ext>
            </p:extLst>
          </p:nvPr>
        </p:nvGraphicFramePr>
        <p:xfrm>
          <a:off x="228600" y="838200"/>
          <a:ext cx="8305800" cy="5638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Part 3 Use of Technology</a:t>
            </a:r>
            <a:endParaRPr lang="en-US" dirty="0"/>
          </a:p>
        </p:txBody>
      </p:sp>
      <p:sp>
        <p:nvSpPr>
          <p:cNvPr id="5" name="Subtitle 4"/>
          <p:cNvSpPr>
            <a:spLocks noGrp="1"/>
          </p:cNvSpPr>
          <p:nvPr>
            <p:ph type="subTitle" idx="1"/>
          </p:nvPr>
        </p:nvSpPr>
        <p:spPr/>
        <p:txBody>
          <a:bodyPr/>
          <a:lstStyle/>
          <a:p>
            <a:r>
              <a:rPr lang="en-US" b="1" dirty="0" smtClean="0"/>
              <a:t>Anne Albert</a:t>
            </a:r>
            <a:endParaRPr lang="en-US"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Question 6:  </a:t>
            </a:r>
            <a:r>
              <a:rPr lang="en-US" sz="3600" dirty="0"/>
              <a:t>In your Calculus courses how often do you use each of the following</a:t>
            </a:r>
            <a:r>
              <a:rPr lang="en-US" sz="3600" dirty="0" smtClean="0"/>
              <a:t>?</a:t>
            </a:r>
            <a:endParaRPr lang="en-US" sz="3600" dirty="0"/>
          </a:p>
        </p:txBody>
      </p:sp>
      <p:sp>
        <p:nvSpPr>
          <p:cNvPr id="3" name="Content Placeholder 2"/>
          <p:cNvSpPr>
            <a:spLocks noGrp="1"/>
          </p:cNvSpPr>
          <p:nvPr>
            <p:ph idx="1"/>
          </p:nvPr>
        </p:nvSpPr>
        <p:spPr>
          <a:xfrm>
            <a:off x="457200" y="1600201"/>
            <a:ext cx="8229600" cy="3962400"/>
          </a:xfrm>
        </p:spPr>
        <p:txBody>
          <a:bodyPr>
            <a:normAutofit/>
          </a:bodyPr>
          <a:lstStyle/>
          <a:p>
            <a:pPr>
              <a:buNone/>
            </a:pPr>
            <a:r>
              <a:rPr lang="en-US" sz="2800" dirty="0" smtClean="0"/>
              <a:t>6a) Percent response for Blackboards/whiteboards, </a:t>
            </a:r>
          </a:p>
          <a:p>
            <a:pPr>
              <a:buNone/>
            </a:pPr>
            <a:r>
              <a:rPr lang="en-US" sz="2800" dirty="0" smtClean="0"/>
              <a:t>          overheads/ transparencies</a:t>
            </a:r>
          </a:p>
          <a:p>
            <a:pPr>
              <a:buNone/>
            </a:pPr>
            <a:endParaRPr lang="en-US" sz="1800" dirty="0"/>
          </a:p>
        </p:txBody>
      </p:sp>
      <p:graphicFrame>
        <p:nvGraphicFramePr>
          <p:cNvPr id="4" name="Table 3"/>
          <p:cNvGraphicFramePr>
            <a:graphicFrameLocks noGrp="1"/>
          </p:cNvGraphicFramePr>
          <p:nvPr>
            <p:extLst>
              <p:ext uri="{D42A27DB-BD31-4B8C-83A1-F6EECF244321}">
                <p14:modId xmlns:p14="http://schemas.microsoft.com/office/powerpoint/2010/main" xmlns="" val="2537478605"/>
              </p:ext>
            </p:extLst>
          </p:nvPr>
        </p:nvGraphicFramePr>
        <p:xfrm>
          <a:off x="762000" y="2590801"/>
          <a:ext cx="7924799" cy="3999220"/>
        </p:xfrm>
        <a:graphic>
          <a:graphicData uri="http://schemas.openxmlformats.org/drawingml/2006/table">
            <a:tbl>
              <a:tblPr firstRow="1" bandRow="1">
                <a:tableStyleId>{5C22544A-7EE6-4342-B048-85BDC9FD1C3A}</a:tableStyleId>
              </a:tblPr>
              <a:tblGrid>
                <a:gridCol w="3276600"/>
                <a:gridCol w="2362200"/>
                <a:gridCol w="2285999"/>
              </a:tblGrid>
              <a:tr h="799844">
                <a:tc>
                  <a:txBody>
                    <a:bodyPr/>
                    <a:lstStyle/>
                    <a:p>
                      <a:r>
                        <a:rPr lang="en-US" sz="2000" dirty="0" smtClean="0"/>
                        <a:t>Answer</a:t>
                      </a:r>
                      <a:endParaRPr lang="en-US" sz="2000" dirty="0"/>
                    </a:p>
                  </a:txBody>
                  <a:tcPr/>
                </a:tc>
                <a:tc>
                  <a:txBody>
                    <a:bodyPr/>
                    <a:lstStyle/>
                    <a:p>
                      <a:r>
                        <a:rPr lang="en-US" sz="2000" dirty="0" smtClean="0"/>
                        <a:t>Blackboards/</a:t>
                      </a:r>
                    </a:p>
                    <a:p>
                      <a:r>
                        <a:rPr lang="en-US" sz="2000" dirty="0" smtClean="0"/>
                        <a:t>Whiteboards</a:t>
                      </a:r>
                      <a:endParaRPr lang="en-US" sz="2000" dirty="0"/>
                    </a:p>
                  </a:txBody>
                  <a:tcPr/>
                </a:tc>
                <a:tc>
                  <a:txBody>
                    <a:bodyPr/>
                    <a:lstStyle/>
                    <a:p>
                      <a:r>
                        <a:rPr lang="en-US" sz="2000" dirty="0" smtClean="0"/>
                        <a:t>Overheads/</a:t>
                      </a:r>
                    </a:p>
                    <a:p>
                      <a:r>
                        <a:rPr lang="en-US" sz="2000" dirty="0" smtClean="0"/>
                        <a:t>Transparencies</a:t>
                      </a:r>
                      <a:endParaRPr lang="en-US" sz="2000" dirty="0"/>
                    </a:p>
                  </a:txBody>
                  <a:tcPr/>
                </a:tc>
              </a:tr>
              <a:tr h="799844">
                <a:tc>
                  <a:txBody>
                    <a:bodyPr/>
                    <a:lstStyle/>
                    <a:p>
                      <a:r>
                        <a:rPr lang="en-US" sz="2000" dirty="0" smtClean="0"/>
                        <a:t>Every class</a:t>
                      </a:r>
                    </a:p>
                    <a:p>
                      <a:endParaRPr lang="en-US" sz="2000" dirty="0"/>
                    </a:p>
                  </a:txBody>
                  <a:tcPr/>
                </a:tc>
                <a:tc>
                  <a:txBody>
                    <a:bodyPr/>
                    <a:lstStyle/>
                    <a:p>
                      <a:pPr algn="ctr"/>
                      <a:r>
                        <a:rPr lang="en-US" sz="2000" dirty="0" smtClean="0"/>
                        <a:t>87%</a:t>
                      </a:r>
                    </a:p>
                    <a:p>
                      <a:pPr algn="ctr"/>
                      <a:r>
                        <a:rPr lang="en-US" sz="2000" dirty="0" smtClean="0"/>
                        <a:t>1</a:t>
                      </a:r>
                      <a:r>
                        <a:rPr lang="en-US" sz="2000" baseline="30000" dirty="0" smtClean="0"/>
                        <a:t>st</a:t>
                      </a:r>
                      <a:r>
                        <a:rPr lang="en-US" sz="2000" dirty="0" smtClean="0"/>
                        <a:t>  - Gold</a:t>
                      </a:r>
                      <a:endParaRPr lang="en-US" sz="2000" dirty="0"/>
                    </a:p>
                  </a:txBody>
                  <a:tcPr>
                    <a:solidFill>
                      <a:srgbClr val="FFFF00"/>
                    </a:solidFill>
                  </a:tcPr>
                </a:tc>
                <a:tc>
                  <a:txBody>
                    <a:bodyPr/>
                    <a:lstStyle/>
                    <a:p>
                      <a:pPr algn="ctr"/>
                      <a:r>
                        <a:rPr lang="en-US" sz="2000" dirty="0" smtClean="0"/>
                        <a:t>7%</a:t>
                      </a:r>
                      <a:endParaRPr lang="en-US" sz="2000" dirty="0"/>
                    </a:p>
                  </a:txBody>
                  <a:tcPr/>
                </a:tc>
              </a:tr>
              <a:tr h="799844">
                <a:tc>
                  <a:txBody>
                    <a:bodyPr/>
                    <a:lstStyle/>
                    <a:p>
                      <a:r>
                        <a:rPr lang="en-US" sz="2000" dirty="0" smtClean="0"/>
                        <a:t>Several times a week,</a:t>
                      </a:r>
                      <a:r>
                        <a:rPr lang="en-US" sz="2000" baseline="0" dirty="0" smtClean="0"/>
                        <a:t> but not every class</a:t>
                      </a:r>
                      <a:endParaRPr lang="en-US" sz="2000" dirty="0"/>
                    </a:p>
                  </a:txBody>
                  <a:tcPr/>
                </a:tc>
                <a:tc>
                  <a:txBody>
                    <a:bodyPr/>
                    <a:lstStyle/>
                    <a:p>
                      <a:pPr algn="ctr"/>
                      <a:r>
                        <a:rPr lang="en-US" sz="2000" dirty="0" smtClean="0"/>
                        <a:t>6%</a:t>
                      </a:r>
                      <a:endParaRPr lang="en-US" sz="2000" dirty="0"/>
                    </a:p>
                  </a:txBody>
                  <a:tcPr/>
                </a:tc>
                <a:tc>
                  <a:txBody>
                    <a:bodyPr/>
                    <a:lstStyle/>
                    <a:p>
                      <a:pPr algn="ctr"/>
                      <a:r>
                        <a:rPr lang="en-US" sz="2000" dirty="0" smtClean="0"/>
                        <a:t>9%</a:t>
                      </a:r>
                      <a:endParaRPr lang="en-US" sz="2000" dirty="0"/>
                    </a:p>
                  </a:txBody>
                  <a:tcPr/>
                </a:tc>
              </a:tr>
              <a:tr h="799844">
                <a:tc>
                  <a:txBody>
                    <a:bodyPr/>
                    <a:lstStyle/>
                    <a:p>
                      <a:r>
                        <a:rPr lang="en-US" sz="2000" dirty="0" smtClean="0"/>
                        <a:t>Several times during the course, but not every week</a:t>
                      </a:r>
                      <a:endParaRPr lang="en-US" sz="2000" dirty="0"/>
                    </a:p>
                  </a:txBody>
                  <a:tcPr/>
                </a:tc>
                <a:tc>
                  <a:txBody>
                    <a:bodyPr/>
                    <a:lstStyle/>
                    <a:p>
                      <a:pPr algn="ctr"/>
                      <a:r>
                        <a:rPr lang="en-US" sz="2000" dirty="0" smtClean="0"/>
                        <a:t>0%</a:t>
                      </a:r>
                    </a:p>
                  </a:txBody>
                  <a:tcPr/>
                </a:tc>
                <a:tc>
                  <a:txBody>
                    <a:bodyPr/>
                    <a:lstStyle/>
                    <a:p>
                      <a:pPr algn="ctr"/>
                      <a:r>
                        <a:rPr lang="en-US" sz="2000" dirty="0" smtClean="0"/>
                        <a:t>28%</a:t>
                      </a:r>
                      <a:endParaRPr lang="en-US" sz="2000" dirty="0"/>
                    </a:p>
                  </a:txBody>
                  <a:tcPr>
                    <a:solidFill>
                      <a:schemeClr val="bg1">
                        <a:lumMod val="65000"/>
                      </a:schemeClr>
                    </a:solidFill>
                  </a:tcPr>
                </a:tc>
              </a:tr>
              <a:tr h="7998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Never</a:t>
                      </a:r>
                    </a:p>
                    <a:p>
                      <a:endParaRPr lang="en-US" sz="2000" dirty="0"/>
                    </a:p>
                  </a:txBody>
                  <a:tcPr/>
                </a:tc>
                <a:tc>
                  <a:txBody>
                    <a:bodyPr/>
                    <a:lstStyle/>
                    <a:p>
                      <a:pPr algn="ctr"/>
                      <a:r>
                        <a:rPr lang="en-US" sz="2000" dirty="0" smtClean="0"/>
                        <a:t>7%</a:t>
                      </a:r>
                    </a:p>
                    <a:p>
                      <a:pPr algn="ctr"/>
                      <a:r>
                        <a:rPr lang="en-US" sz="2000" dirty="0" smtClean="0"/>
                        <a:t>2</a:t>
                      </a:r>
                      <a:r>
                        <a:rPr lang="en-US" sz="2000" baseline="30000" dirty="0" smtClean="0"/>
                        <a:t>nd</a:t>
                      </a:r>
                      <a:r>
                        <a:rPr lang="en-US" sz="2000" baseline="0" dirty="0" smtClean="0"/>
                        <a:t> </a:t>
                      </a:r>
                      <a:r>
                        <a:rPr lang="en-US" sz="2000" baseline="0" smtClean="0"/>
                        <a:t>- Silver</a:t>
                      </a:r>
                      <a:endParaRPr lang="en-US" sz="2000" dirty="0"/>
                    </a:p>
                  </a:txBody>
                  <a:tcPr>
                    <a:solidFill>
                      <a:schemeClr val="bg1">
                        <a:lumMod val="65000"/>
                      </a:schemeClr>
                    </a:solidFill>
                  </a:tcPr>
                </a:tc>
                <a:tc>
                  <a:txBody>
                    <a:bodyPr/>
                    <a:lstStyle/>
                    <a:p>
                      <a:pPr algn="ctr"/>
                      <a:r>
                        <a:rPr lang="en-US" sz="2000" dirty="0" smtClean="0"/>
                        <a:t>56%</a:t>
                      </a:r>
                      <a:endParaRPr lang="en-US" sz="2000" dirty="0"/>
                    </a:p>
                  </a:txBody>
                  <a:tcPr>
                    <a:solidFill>
                      <a:srgbClr val="FFFF00"/>
                    </a:solid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Question 6:  </a:t>
            </a:r>
            <a:r>
              <a:rPr lang="en-US" sz="3600" dirty="0"/>
              <a:t>In your Calculus courses how often do you use each of the following</a:t>
            </a:r>
            <a:r>
              <a:rPr lang="en-US" sz="3600" dirty="0" smtClean="0"/>
              <a:t>?</a:t>
            </a:r>
            <a:endParaRPr lang="en-US" sz="3600" dirty="0"/>
          </a:p>
        </p:txBody>
      </p:sp>
      <p:sp>
        <p:nvSpPr>
          <p:cNvPr id="3" name="Content Placeholder 2"/>
          <p:cNvSpPr>
            <a:spLocks noGrp="1"/>
          </p:cNvSpPr>
          <p:nvPr>
            <p:ph idx="1"/>
          </p:nvPr>
        </p:nvSpPr>
        <p:spPr>
          <a:xfrm>
            <a:off x="457200" y="1600201"/>
            <a:ext cx="8229600" cy="3962400"/>
          </a:xfrm>
        </p:spPr>
        <p:txBody>
          <a:bodyPr>
            <a:normAutofit/>
          </a:bodyPr>
          <a:lstStyle/>
          <a:p>
            <a:pPr>
              <a:buNone/>
            </a:pPr>
            <a:r>
              <a:rPr lang="en-US" sz="2800" dirty="0" smtClean="0"/>
              <a:t>6b) Percent response for Elmo, </a:t>
            </a:r>
            <a:r>
              <a:rPr lang="en-US" sz="2800" dirty="0" err="1" smtClean="0"/>
              <a:t>SmartBoard</a:t>
            </a:r>
            <a:r>
              <a:rPr lang="en-US" sz="2800" dirty="0" smtClean="0"/>
              <a:t>, Tablet PC</a:t>
            </a:r>
          </a:p>
        </p:txBody>
      </p:sp>
      <p:graphicFrame>
        <p:nvGraphicFramePr>
          <p:cNvPr id="4" name="Table 3"/>
          <p:cNvGraphicFramePr>
            <a:graphicFrameLocks noGrp="1"/>
          </p:cNvGraphicFramePr>
          <p:nvPr>
            <p:extLst>
              <p:ext uri="{D42A27DB-BD31-4B8C-83A1-F6EECF244321}">
                <p14:modId xmlns:p14="http://schemas.microsoft.com/office/powerpoint/2010/main" xmlns="" val="2807122338"/>
              </p:ext>
            </p:extLst>
          </p:nvPr>
        </p:nvGraphicFramePr>
        <p:xfrm>
          <a:off x="762000" y="2590801"/>
          <a:ext cx="7924798" cy="4017372"/>
        </p:xfrm>
        <a:graphic>
          <a:graphicData uri="http://schemas.openxmlformats.org/drawingml/2006/table">
            <a:tbl>
              <a:tblPr firstRow="1" bandRow="1">
                <a:tableStyleId>{5C22544A-7EE6-4342-B048-85BDC9FD1C3A}</a:tableStyleId>
              </a:tblPr>
              <a:tblGrid>
                <a:gridCol w="2543033"/>
                <a:gridCol w="1833349"/>
                <a:gridCol w="1774208"/>
                <a:gridCol w="1774208"/>
              </a:tblGrid>
              <a:tr h="612000">
                <a:tc>
                  <a:txBody>
                    <a:bodyPr/>
                    <a:lstStyle/>
                    <a:p>
                      <a:r>
                        <a:rPr lang="en-US" sz="2000" dirty="0" smtClean="0"/>
                        <a:t>Answer</a:t>
                      </a:r>
                      <a:endParaRPr lang="en-US" sz="2000" dirty="0"/>
                    </a:p>
                  </a:txBody>
                  <a:tcPr/>
                </a:tc>
                <a:tc>
                  <a:txBody>
                    <a:bodyPr/>
                    <a:lstStyle/>
                    <a:p>
                      <a:r>
                        <a:rPr lang="en-US" sz="2000" dirty="0" smtClean="0"/>
                        <a:t>Elmo</a:t>
                      </a:r>
                      <a:endParaRPr lang="en-US" sz="2000" dirty="0"/>
                    </a:p>
                  </a:txBody>
                  <a:tcPr/>
                </a:tc>
                <a:tc>
                  <a:txBody>
                    <a:bodyPr/>
                    <a:lstStyle/>
                    <a:p>
                      <a:r>
                        <a:rPr lang="en-US" sz="2000" dirty="0" err="1" smtClean="0"/>
                        <a:t>SmartBoard</a:t>
                      </a:r>
                      <a:endParaRPr lang="en-US" sz="2000" dirty="0"/>
                    </a:p>
                  </a:txBody>
                  <a:tcPr/>
                </a:tc>
                <a:tc>
                  <a:txBody>
                    <a:bodyPr/>
                    <a:lstStyle/>
                    <a:p>
                      <a:r>
                        <a:rPr lang="en-US" sz="2000" dirty="0" smtClean="0"/>
                        <a:t>Tablet PC</a:t>
                      </a:r>
                      <a:endParaRPr lang="en-US" sz="2000" dirty="0"/>
                    </a:p>
                  </a:txBody>
                  <a:tcPr/>
                </a:tc>
              </a:tr>
              <a:tr h="799844">
                <a:tc>
                  <a:txBody>
                    <a:bodyPr/>
                    <a:lstStyle/>
                    <a:p>
                      <a:r>
                        <a:rPr lang="en-US" sz="2000" dirty="0" smtClean="0"/>
                        <a:t>Every class</a:t>
                      </a:r>
                    </a:p>
                    <a:p>
                      <a:endParaRPr lang="en-US" sz="2000" dirty="0"/>
                    </a:p>
                  </a:txBody>
                  <a:tcPr/>
                </a:tc>
                <a:tc>
                  <a:txBody>
                    <a:bodyPr/>
                    <a:lstStyle/>
                    <a:p>
                      <a:pPr algn="ctr"/>
                      <a:r>
                        <a:rPr lang="en-US" sz="2000" dirty="0" smtClean="0"/>
                        <a:t>3%</a:t>
                      </a:r>
                      <a:endParaRPr lang="en-US" sz="2000" dirty="0"/>
                    </a:p>
                  </a:txBody>
                  <a:tcPr/>
                </a:tc>
                <a:tc>
                  <a:txBody>
                    <a:bodyPr/>
                    <a:lstStyle/>
                    <a:p>
                      <a:pPr algn="ctr"/>
                      <a:r>
                        <a:rPr lang="en-US" sz="2000" dirty="0" smtClean="0"/>
                        <a:t>9%</a:t>
                      </a:r>
                      <a:endParaRPr lang="en-US" sz="2000" dirty="0"/>
                    </a:p>
                  </a:txBody>
                  <a:tcPr>
                    <a:solidFill>
                      <a:schemeClr val="bg1">
                        <a:lumMod val="65000"/>
                      </a:schemeClr>
                    </a:solidFill>
                  </a:tcPr>
                </a:tc>
                <a:tc>
                  <a:txBody>
                    <a:bodyPr/>
                    <a:lstStyle/>
                    <a:p>
                      <a:pPr algn="ctr"/>
                      <a:r>
                        <a:rPr lang="en-US" sz="2000" dirty="0" smtClean="0"/>
                        <a:t>7%</a:t>
                      </a:r>
                      <a:endParaRPr lang="en-US" sz="2000" dirty="0"/>
                    </a:p>
                  </a:txBody>
                  <a:tcPr>
                    <a:solidFill>
                      <a:schemeClr val="bg1">
                        <a:lumMod val="65000"/>
                      </a:schemeClr>
                    </a:solidFill>
                  </a:tcPr>
                </a:tc>
              </a:tr>
              <a:tr h="799844">
                <a:tc>
                  <a:txBody>
                    <a:bodyPr/>
                    <a:lstStyle/>
                    <a:p>
                      <a:r>
                        <a:rPr lang="en-US" sz="2000" dirty="0" smtClean="0"/>
                        <a:t>Several times a week,</a:t>
                      </a:r>
                      <a:r>
                        <a:rPr lang="en-US" sz="2000" baseline="0" dirty="0" smtClean="0"/>
                        <a:t> but not every class</a:t>
                      </a:r>
                      <a:endParaRPr lang="en-US" sz="2000" dirty="0"/>
                    </a:p>
                  </a:txBody>
                  <a:tcPr/>
                </a:tc>
                <a:tc>
                  <a:txBody>
                    <a:bodyPr/>
                    <a:lstStyle/>
                    <a:p>
                      <a:pPr algn="ctr"/>
                      <a:r>
                        <a:rPr lang="en-US" sz="2000" dirty="0" smtClean="0"/>
                        <a:t>14%</a:t>
                      </a:r>
                      <a:endParaRPr lang="en-US" sz="2000" dirty="0"/>
                    </a:p>
                  </a:txBody>
                  <a:tcPr>
                    <a:solidFill>
                      <a:schemeClr val="bg1">
                        <a:lumMod val="65000"/>
                      </a:schemeClr>
                    </a:solidFill>
                  </a:tcPr>
                </a:tc>
                <a:tc>
                  <a:txBody>
                    <a:bodyPr/>
                    <a:lstStyle/>
                    <a:p>
                      <a:pPr algn="ctr"/>
                      <a:r>
                        <a:rPr lang="en-US" sz="2000" dirty="0" smtClean="0"/>
                        <a:t>6%</a:t>
                      </a:r>
                      <a:endParaRPr lang="en-US" sz="2000" dirty="0"/>
                    </a:p>
                  </a:txBody>
                  <a:tcPr/>
                </a:tc>
                <a:tc>
                  <a:txBody>
                    <a:bodyPr/>
                    <a:lstStyle/>
                    <a:p>
                      <a:pPr algn="ctr"/>
                      <a:r>
                        <a:rPr lang="en-US" sz="2000" dirty="0" smtClean="0"/>
                        <a:t>0%</a:t>
                      </a:r>
                      <a:endParaRPr lang="en-US" sz="2000" dirty="0"/>
                    </a:p>
                  </a:txBody>
                  <a:tcPr/>
                </a:tc>
              </a:tr>
              <a:tr h="799844">
                <a:tc>
                  <a:txBody>
                    <a:bodyPr/>
                    <a:lstStyle/>
                    <a:p>
                      <a:r>
                        <a:rPr lang="en-US" sz="2000" dirty="0" smtClean="0"/>
                        <a:t>Several times during the course, but not every week</a:t>
                      </a:r>
                      <a:endParaRPr lang="en-US" sz="2000" dirty="0"/>
                    </a:p>
                  </a:txBody>
                  <a:tcPr/>
                </a:tc>
                <a:tc>
                  <a:txBody>
                    <a:bodyPr/>
                    <a:lstStyle/>
                    <a:p>
                      <a:pPr algn="ctr"/>
                      <a:r>
                        <a:rPr lang="en-US" sz="2000" dirty="0" smtClean="0"/>
                        <a:t>12%</a:t>
                      </a:r>
                    </a:p>
                  </a:txBody>
                  <a:tcPr/>
                </a:tc>
                <a:tc>
                  <a:txBody>
                    <a:bodyPr/>
                    <a:lstStyle/>
                    <a:p>
                      <a:pPr algn="ctr"/>
                      <a:r>
                        <a:rPr lang="en-US" sz="2000" dirty="0" smtClean="0"/>
                        <a:t>1%</a:t>
                      </a:r>
                      <a:endParaRPr lang="en-US" sz="2000" dirty="0"/>
                    </a:p>
                  </a:txBody>
                  <a:tcPr/>
                </a:tc>
                <a:tc>
                  <a:txBody>
                    <a:bodyPr/>
                    <a:lstStyle/>
                    <a:p>
                      <a:pPr algn="ctr"/>
                      <a:r>
                        <a:rPr lang="en-US" sz="2000" dirty="0" smtClean="0"/>
                        <a:t>3%</a:t>
                      </a:r>
                      <a:endParaRPr lang="en-US" sz="2000" dirty="0"/>
                    </a:p>
                  </a:txBody>
                  <a:tcPr/>
                </a:tc>
              </a:tr>
              <a:tr h="7998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Never</a:t>
                      </a:r>
                    </a:p>
                    <a:p>
                      <a:endParaRPr lang="en-US" sz="2000" dirty="0"/>
                    </a:p>
                  </a:txBody>
                  <a:tcPr/>
                </a:tc>
                <a:tc>
                  <a:txBody>
                    <a:bodyPr/>
                    <a:lstStyle/>
                    <a:p>
                      <a:pPr algn="ctr"/>
                      <a:r>
                        <a:rPr lang="en-US" sz="2000" dirty="0" smtClean="0"/>
                        <a:t>71%</a:t>
                      </a:r>
                      <a:endParaRPr lang="en-US" sz="2000" dirty="0"/>
                    </a:p>
                  </a:txBody>
                  <a:tcPr>
                    <a:solidFill>
                      <a:srgbClr val="FFFF00"/>
                    </a:solidFill>
                  </a:tcPr>
                </a:tc>
                <a:tc>
                  <a:txBody>
                    <a:bodyPr/>
                    <a:lstStyle/>
                    <a:p>
                      <a:pPr algn="ctr"/>
                      <a:r>
                        <a:rPr lang="en-US" sz="2000" dirty="0" smtClean="0"/>
                        <a:t>84%</a:t>
                      </a:r>
                      <a:endParaRPr lang="en-US" sz="2000" dirty="0"/>
                    </a:p>
                  </a:txBody>
                  <a:tcPr>
                    <a:solidFill>
                      <a:srgbClr val="FFFF00"/>
                    </a:solidFill>
                  </a:tcPr>
                </a:tc>
                <a:tc>
                  <a:txBody>
                    <a:bodyPr/>
                    <a:lstStyle/>
                    <a:p>
                      <a:pPr algn="ctr"/>
                      <a:r>
                        <a:rPr lang="en-US" sz="2000" dirty="0" smtClean="0"/>
                        <a:t>90%</a:t>
                      </a:r>
                      <a:endParaRPr lang="en-US" sz="2000" dirty="0"/>
                    </a:p>
                  </a:txBody>
                  <a:tcPr>
                    <a:solidFill>
                      <a:srgbClr val="FFFF00"/>
                    </a:solidFill>
                  </a:tcPr>
                </a:tc>
              </a:tr>
            </a:tbl>
          </a:graphicData>
        </a:graphic>
      </p:graphicFrame>
    </p:spTree>
    <p:extLst>
      <p:ext uri="{BB962C8B-B14F-4D97-AF65-F5344CB8AC3E}">
        <p14:creationId xmlns:p14="http://schemas.microsoft.com/office/powerpoint/2010/main" xmlns="" val="814032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Question 6:  </a:t>
            </a:r>
            <a:r>
              <a:rPr lang="en-US" sz="3600" dirty="0"/>
              <a:t>In your Calculus courses how often do you use each of the following</a:t>
            </a:r>
            <a:r>
              <a:rPr lang="en-US" sz="3600" dirty="0" smtClean="0"/>
              <a:t>?</a:t>
            </a:r>
            <a:endParaRPr lang="en-US" sz="3600" dirty="0"/>
          </a:p>
        </p:txBody>
      </p:sp>
      <p:sp>
        <p:nvSpPr>
          <p:cNvPr id="3" name="Content Placeholder 2"/>
          <p:cNvSpPr>
            <a:spLocks noGrp="1"/>
          </p:cNvSpPr>
          <p:nvPr>
            <p:ph idx="1"/>
          </p:nvPr>
        </p:nvSpPr>
        <p:spPr>
          <a:xfrm>
            <a:off x="457200" y="1600201"/>
            <a:ext cx="8229600" cy="3962400"/>
          </a:xfrm>
        </p:spPr>
        <p:txBody>
          <a:bodyPr>
            <a:normAutofit/>
          </a:bodyPr>
          <a:lstStyle/>
          <a:p>
            <a:pPr>
              <a:buNone/>
            </a:pPr>
            <a:r>
              <a:rPr lang="en-US" sz="2800" dirty="0" smtClean="0"/>
              <a:t>6c) Percent response for Computer Simulations, Applets</a:t>
            </a:r>
          </a:p>
        </p:txBody>
      </p:sp>
      <p:graphicFrame>
        <p:nvGraphicFramePr>
          <p:cNvPr id="4" name="Table 3"/>
          <p:cNvGraphicFramePr>
            <a:graphicFrameLocks noGrp="1"/>
          </p:cNvGraphicFramePr>
          <p:nvPr>
            <p:extLst>
              <p:ext uri="{D42A27DB-BD31-4B8C-83A1-F6EECF244321}">
                <p14:modId xmlns:p14="http://schemas.microsoft.com/office/powerpoint/2010/main" xmlns="" val="3536967740"/>
              </p:ext>
            </p:extLst>
          </p:nvPr>
        </p:nvGraphicFramePr>
        <p:xfrm>
          <a:off x="762000" y="2590801"/>
          <a:ext cx="6934200" cy="4106412"/>
        </p:xfrm>
        <a:graphic>
          <a:graphicData uri="http://schemas.openxmlformats.org/drawingml/2006/table">
            <a:tbl>
              <a:tblPr firstRow="1" bandRow="1">
                <a:tableStyleId>{5C22544A-7EE6-4342-B048-85BDC9FD1C3A}</a:tableStyleId>
              </a:tblPr>
              <a:tblGrid>
                <a:gridCol w="2971800"/>
                <a:gridCol w="2057400"/>
                <a:gridCol w="1905000"/>
              </a:tblGrid>
              <a:tr h="612000">
                <a:tc>
                  <a:txBody>
                    <a:bodyPr/>
                    <a:lstStyle/>
                    <a:p>
                      <a:r>
                        <a:rPr lang="en-US" sz="2000" dirty="0" smtClean="0"/>
                        <a:t>Answer</a:t>
                      </a:r>
                      <a:endParaRPr lang="en-US" sz="2000" dirty="0"/>
                    </a:p>
                  </a:txBody>
                  <a:tcPr/>
                </a:tc>
                <a:tc>
                  <a:txBody>
                    <a:bodyPr/>
                    <a:lstStyle/>
                    <a:p>
                      <a:r>
                        <a:rPr lang="en-US" sz="2000" dirty="0" smtClean="0"/>
                        <a:t>Computer Simulations</a:t>
                      </a:r>
                      <a:endParaRPr lang="en-US" sz="2000" dirty="0"/>
                    </a:p>
                  </a:txBody>
                  <a:tcPr/>
                </a:tc>
                <a:tc>
                  <a:txBody>
                    <a:bodyPr/>
                    <a:lstStyle/>
                    <a:p>
                      <a:r>
                        <a:rPr lang="en-US" sz="2000" dirty="0" smtClean="0"/>
                        <a:t>Applets</a:t>
                      </a:r>
                      <a:endParaRPr lang="en-US" sz="2000" dirty="0"/>
                    </a:p>
                  </a:txBody>
                  <a:tcPr/>
                </a:tc>
              </a:tr>
              <a:tr h="799844">
                <a:tc>
                  <a:txBody>
                    <a:bodyPr/>
                    <a:lstStyle/>
                    <a:p>
                      <a:r>
                        <a:rPr lang="en-US" sz="2000" dirty="0" smtClean="0"/>
                        <a:t>Every class</a:t>
                      </a:r>
                    </a:p>
                    <a:p>
                      <a:endParaRPr lang="en-US" sz="2000" dirty="0"/>
                    </a:p>
                  </a:txBody>
                  <a:tcPr/>
                </a:tc>
                <a:tc>
                  <a:txBody>
                    <a:bodyPr/>
                    <a:lstStyle/>
                    <a:p>
                      <a:pPr algn="ctr"/>
                      <a:r>
                        <a:rPr lang="en-US" sz="2000" dirty="0" smtClean="0"/>
                        <a:t>0%</a:t>
                      </a:r>
                      <a:endParaRPr lang="en-US" sz="2000" dirty="0"/>
                    </a:p>
                  </a:txBody>
                  <a:tcPr/>
                </a:tc>
                <a:tc>
                  <a:txBody>
                    <a:bodyPr/>
                    <a:lstStyle/>
                    <a:p>
                      <a:pPr algn="ctr"/>
                      <a:r>
                        <a:rPr lang="en-US" sz="2000" dirty="0" smtClean="0"/>
                        <a:t>0%</a:t>
                      </a:r>
                      <a:endParaRPr lang="en-US" sz="2000" dirty="0"/>
                    </a:p>
                  </a:txBody>
                  <a:tcPr/>
                </a:tc>
              </a:tr>
              <a:tr h="799844">
                <a:tc>
                  <a:txBody>
                    <a:bodyPr/>
                    <a:lstStyle/>
                    <a:p>
                      <a:r>
                        <a:rPr lang="en-US" sz="2000" dirty="0" smtClean="0"/>
                        <a:t>Several times a week,</a:t>
                      </a:r>
                      <a:r>
                        <a:rPr lang="en-US" sz="2000" baseline="0" dirty="0" smtClean="0"/>
                        <a:t> but not every class</a:t>
                      </a:r>
                      <a:endParaRPr lang="en-US" sz="2000" dirty="0"/>
                    </a:p>
                  </a:txBody>
                  <a:tcPr/>
                </a:tc>
                <a:tc>
                  <a:txBody>
                    <a:bodyPr/>
                    <a:lstStyle/>
                    <a:p>
                      <a:pPr algn="ctr"/>
                      <a:r>
                        <a:rPr lang="en-US" sz="2000" dirty="0" smtClean="0"/>
                        <a:t>13%</a:t>
                      </a:r>
                      <a:endParaRPr lang="en-US" sz="2000" dirty="0"/>
                    </a:p>
                  </a:txBody>
                  <a:tcPr/>
                </a:tc>
                <a:tc>
                  <a:txBody>
                    <a:bodyPr/>
                    <a:lstStyle/>
                    <a:p>
                      <a:pPr algn="ctr"/>
                      <a:r>
                        <a:rPr lang="en-US" sz="2000" dirty="0" smtClean="0"/>
                        <a:t>5%</a:t>
                      </a:r>
                      <a:endParaRPr lang="en-US" sz="2000" dirty="0"/>
                    </a:p>
                  </a:txBody>
                  <a:tcPr/>
                </a:tc>
              </a:tr>
              <a:tr h="799844">
                <a:tc>
                  <a:txBody>
                    <a:bodyPr/>
                    <a:lstStyle/>
                    <a:p>
                      <a:r>
                        <a:rPr lang="en-US" sz="2000" dirty="0" smtClean="0"/>
                        <a:t>Several times during the course, but not every week</a:t>
                      </a:r>
                      <a:endParaRPr lang="en-US" sz="2000" dirty="0"/>
                    </a:p>
                  </a:txBody>
                  <a:tcPr/>
                </a:tc>
                <a:tc>
                  <a:txBody>
                    <a:bodyPr/>
                    <a:lstStyle/>
                    <a:p>
                      <a:pPr algn="ctr"/>
                      <a:r>
                        <a:rPr lang="en-US" sz="2000" dirty="0" smtClean="0"/>
                        <a:t>52%</a:t>
                      </a:r>
                    </a:p>
                  </a:txBody>
                  <a:tcPr>
                    <a:solidFill>
                      <a:srgbClr val="FFFF00"/>
                    </a:solidFill>
                  </a:tcPr>
                </a:tc>
                <a:tc>
                  <a:txBody>
                    <a:bodyPr/>
                    <a:lstStyle/>
                    <a:p>
                      <a:pPr algn="ctr"/>
                      <a:r>
                        <a:rPr lang="en-US" sz="2000" dirty="0" smtClean="0"/>
                        <a:t>41%</a:t>
                      </a:r>
                      <a:endParaRPr lang="en-US" sz="2000" dirty="0"/>
                    </a:p>
                  </a:txBody>
                  <a:tcPr>
                    <a:solidFill>
                      <a:schemeClr val="bg1">
                        <a:lumMod val="65000"/>
                      </a:schemeClr>
                    </a:solidFill>
                  </a:tcPr>
                </a:tc>
              </a:tr>
              <a:tr h="7998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Never</a:t>
                      </a:r>
                    </a:p>
                    <a:p>
                      <a:endParaRPr lang="en-US" sz="2000" dirty="0"/>
                    </a:p>
                  </a:txBody>
                  <a:tcPr/>
                </a:tc>
                <a:tc>
                  <a:txBody>
                    <a:bodyPr/>
                    <a:lstStyle/>
                    <a:p>
                      <a:pPr algn="ctr"/>
                      <a:r>
                        <a:rPr lang="en-US" sz="2000" dirty="0" smtClean="0"/>
                        <a:t>35%</a:t>
                      </a:r>
                      <a:endParaRPr lang="en-US" sz="2000" dirty="0"/>
                    </a:p>
                  </a:txBody>
                  <a:tcPr>
                    <a:solidFill>
                      <a:schemeClr val="bg1">
                        <a:lumMod val="65000"/>
                      </a:schemeClr>
                    </a:solidFill>
                  </a:tcPr>
                </a:tc>
                <a:tc>
                  <a:txBody>
                    <a:bodyPr/>
                    <a:lstStyle/>
                    <a:p>
                      <a:pPr algn="ctr"/>
                      <a:r>
                        <a:rPr lang="en-US" sz="2000" dirty="0" smtClean="0"/>
                        <a:t>55%</a:t>
                      </a:r>
                      <a:endParaRPr lang="en-US" sz="2000" dirty="0"/>
                    </a:p>
                  </a:txBody>
                  <a:tcPr>
                    <a:solidFill>
                      <a:srgbClr val="FFFF00"/>
                    </a:solidFill>
                  </a:tcPr>
                </a:tc>
              </a:tr>
            </a:tbl>
          </a:graphicData>
        </a:graphic>
      </p:graphicFrame>
    </p:spTree>
    <p:extLst>
      <p:ext uri="{BB962C8B-B14F-4D97-AF65-F5344CB8AC3E}">
        <p14:creationId xmlns:p14="http://schemas.microsoft.com/office/powerpoint/2010/main" xmlns="" val="28239071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Question 6:  </a:t>
            </a:r>
            <a:r>
              <a:rPr lang="en-US" sz="3600" dirty="0"/>
              <a:t>In your Calculus courses how often do you use each of the following</a:t>
            </a:r>
            <a:r>
              <a:rPr lang="en-US" sz="3600" dirty="0" smtClean="0"/>
              <a:t>?</a:t>
            </a:r>
            <a:endParaRPr lang="en-US" sz="3600" dirty="0"/>
          </a:p>
        </p:txBody>
      </p:sp>
      <p:sp>
        <p:nvSpPr>
          <p:cNvPr id="3" name="Content Placeholder 2"/>
          <p:cNvSpPr>
            <a:spLocks noGrp="1"/>
          </p:cNvSpPr>
          <p:nvPr>
            <p:ph idx="1"/>
          </p:nvPr>
        </p:nvSpPr>
        <p:spPr>
          <a:xfrm>
            <a:off x="457200" y="1600201"/>
            <a:ext cx="8229600" cy="3962400"/>
          </a:xfrm>
        </p:spPr>
        <p:txBody>
          <a:bodyPr>
            <a:normAutofit/>
          </a:bodyPr>
          <a:lstStyle/>
          <a:p>
            <a:pPr>
              <a:buNone/>
            </a:pPr>
            <a:r>
              <a:rPr lang="en-US" sz="2800" dirty="0" smtClean="0"/>
              <a:t>6d) Percent response for Web CT, Moodle</a:t>
            </a:r>
          </a:p>
        </p:txBody>
      </p:sp>
      <p:graphicFrame>
        <p:nvGraphicFramePr>
          <p:cNvPr id="4" name="Table 3"/>
          <p:cNvGraphicFramePr>
            <a:graphicFrameLocks noGrp="1"/>
          </p:cNvGraphicFramePr>
          <p:nvPr>
            <p:extLst>
              <p:ext uri="{D42A27DB-BD31-4B8C-83A1-F6EECF244321}">
                <p14:modId xmlns:p14="http://schemas.microsoft.com/office/powerpoint/2010/main" xmlns="" val="3556891826"/>
              </p:ext>
            </p:extLst>
          </p:nvPr>
        </p:nvGraphicFramePr>
        <p:xfrm>
          <a:off x="762000" y="2590801"/>
          <a:ext cx="6150590" cy="4017372"/>
        </p:xfrm>
        <a:graphic>
          <a:graphicData uri="http://schemas.openxmlformats.org/drawingml/2006/table">
            <a:tbl>
              <a:tblPr firstRow="1" bandRow="1">
                <a:tableStyleId>{5C22544A-7EE6-4342-B048-85BDC9FD1C3A}</a:tableStyleId>
              </a:tblPr>
              <a:tblGrid>
                <a:gridCol w="2543033"/>
                <a:gridCol w="1833349"/>
                <a:gridCol w="1774208"/>
              </a:tblGrid>
              <a:tr h="612000">
                <a:tc>
                  <a:txBody>
                    <a:bodyPr/>
                    <a:lstStyle/>
                    <a:p>
                      <a:r>
                        <a:rPr lang="en-US" sz="2000" dirty="0" smtClean="0"/>
                        <a:t>Answer</a:t>
                      </a:r>
                      <a:endParaRPr lang="en-US" sz="2000" dirty="0"/>
                    </a:p>
                  </a:txBody>
                  <a:tcPr/>
                </a:tc>
                <a:tc>
                  <a:txBody>
                    <a:bodyPr/>
                    <a:lstStyle/>
                    <a:p>
                      <a:r>
                        <a:rPr lang="en-US" sz="2000" dirty="0" smtClean="0"/>
                        <a:t>Web CT</a:t>
                      </a:r>
                      <a:endParaRPr lang="en-US" sz="2000" dirty="0"/>
                    </a:p>
                  </a:txBody>
                  <a:tcPr/>
                </a:tc>
                <a:tc>
                  <a:txBody>
                    <a:bodyPr/>
                    <a:lstStyle/>
                    <a:p>
                      <a:r>
                        <a:rPr lang="en-US" sz="2000" dirty="0" smtClean="0"/>
                        <a:t>Moodle</a:t>
                      </a:r>
                      <a:endParaRPr lang="en-US" sz="2000" dirty="0"/>
                    </a:p>
                  </a:txBody>
                  <a:tcPr/>
                </a:tc>
              </a:tr>
              <a:tr h="799844">
                <a:tc>
                  <a:txBody>
                    <a:bodyPr/>
                    <a:lstStyle/>
                    <a:p>
                      <a:r>
                        <a:rPr lang="en-US" sz="2000" dirty="0" smtClean="0"/>
                        <a:t>Every class</a:t>
                      </a:r>
                    </a:p>
                    <a:p>
                      <a:endParaRPr lang="en-US" sz="2000" dirty="0"/>
                    </a:p>
                  </a:txBody>
                  <a:tcPr/>
                </a:tc>
                <a:tc>
                  <a:txBody>
                    <a:bodyPr/>
                    <a:lstStyle/>
                    <a:p>
                      <a:pPr algn="ctr"/>
                      <a:r>
                        <a:rPr lang="en-US" sz="2000" dirty="0" smtClean="0"/>
                        <a:t>5%</a:t>
                      </a:r>
                      <a:endParaRPr lang="en-US" sz="2000" dirty="0"/>
                    </a:p>
                  </a:txBody>
                  <a:tcPr>
                    <a:solidFill>
                      <a:schemeClr val="bg1">
                        <a:lumMod val="65000"/>
                      </a:schemeClr>
                    </a:solidFill>
                  </a:tcPr>
                </a:tc>
                <a:tc>
                  <a:txBody>
                    <a:bodyPr/>
                    <a:lstStyle/>
                    <a:p>
                      <a:pPr algn="ctr"/>
                      <a:r>
                        <a:rPr lang="en-US" sz="2000" dirty="0" smtClean="0"/>
                        <a:t>4%</a:t>
                      </a:r>
                      <a:endParaRPr lang="en-US" sz="2000" dirty="0"/>
                    </a:p>
                  </a:txBody>
                  <a:tcPr/>
                </a:tc>
              </a:tr>
              <a:tr h="799844">
                <a:tc>
                  <a:txBody>
                    <a:bodyPr/>
                    <a:lstStyle/>
                    <a:p>
                      <a:r>
                        <a:rPr lang="en-US" sz="2000" dirty="0" smtClean="0"/>
                        <a:t>Several times a week,</a:t>
                      </a:r>
                      <a:r>
                        <a:rPr lang="en-US" sz="2000" baseline="0" dirty="0" smtClean="0"/>
                        <a:t> but not every class</a:t>
                      </a:r>
                      <a:endParaRPr lang="en-US" sz="2000" dirty="0"/>
                    </a:p>
                  </a:txBody>
                  <a:tcPr/>
                </a:tc>
                <a:tc>
                  <a:txBody>
                    <a:bodyPr/>
                    <a:lstStyle/>
                    <a:p>
                      <a:pPr algn="ctr"/>
                      <a:r>
                        <a:rPr lang="en-US" sz="2000" dirty="0" smtClean="0"/>
                        <a:t>2</a:t>
                      </a:r>
                      <a:r>
                        <a:rPr lang="en-US" sz="2000" smtClean="0"/>
                        <a:t>%</a:t>
                      </a:r>
                      <a:endParaRPr lang="en-US" sz="2000" dirty="0"/>
                    </a:p>
                  </a:txBody>
                  <a:tcPr/>
                </a:tc>
                <a:tc>
                  <a:txBody>
                    <a:bodyPr/>
                    <a:lstStyle/>
                    <a:p>
                      <a:pPr algn="ctr"/>
                      <a:r>
                        <a:rPr lang="en-US" sz="2000" dirty="0" smtClean="0"/>
                        <a:t>7%</a:t>
                      </a:r>
                      <a:endParaRPr lang="en-US" sz="2000" dirty="0"/>
                    </a:p>
                  </a:txBody>
                  <a:tcPr>
                    <a:solidFill>
                      <a:schemeClr val="bg1">
                        <a:lumMod val="65000"/>
                      </a:schemeClr>
                    </a:solidFill>
                  </a:tcPr>
                </a:tc>
              </a:tr>
              <a:tr h="799844">
                <a:tc>
                  <a:txBody>
                    <a:bodyPr/>
                    <a:lstStyle/>
                    <a:p>
                      <a:r>
                        <a:rPr lang="en-US" sz="2000" dirty="0" smtClean="0"/>
                        <a:t>Several times during the course, but not every week</a:t>
                      </a:r>
                      <a:endParaRPr lang="en-US" sz="2000" dirty="0"/>
                    </a:p>
                  </a:txBody>
                  <a:tcPr/>
                </a:tc>
                <a:tc>
                  <a:txBody>
                    <a:bodyPr/>
                    <a:lstStyle/>
                    <a:p>
                      <a:pPr algn="ctr"/>
                      <a:r>
                        <a:rPr lang="en-US" sz="2000" dirty="0" smtClean="0"/>
                        <a:t>5%</a:t>
                      </a:r>
                    </a:p>
                  </a:txBody>
                  <a:tcPr>
                    <a:solidFill>
                      <a:schemeClr val="bg1">
                        <a:lumMod val="65000"/>
                      </a:schemeClr>
                    </a:solidFill>
                  </a:tcPr>
                </a:tc>
                <a:tc>
                  <a:txBody>
                    <a:bodyPr/>
                    <a:lstStyle/>
                    <a:p>
                      <a:pPr algn="ctr"/>
                      <a:r>
                        <a:rPr lang="en-US" sz="2000" dirty="0" smtClean="0"/>
                        <a:t>1%</a:t>
                      </a:r>
                      <a:endParaRPr lang="en-US" sz="2000" dirty="0"/>
                    </a:p>
                  </a:txBody>
                  <a:tcPr/>
                </a:tc>
              </a:tr>
              <a:tr h="7998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Never</a:t>
                      </a:r>
                    </a:p>
                    <a:p>
                      <a:endParaRPr lang="en-US" sz="2000" dirty="0"/>
                    </a:p>
                  </a:txBody>
                  <a:tcPr/>
                </a:tc>
                <a:tc>
                  <a:txBody>
                    <a:bodyPr/>
                    <a:lstStyle/>
                    <a:p>
                      <a:pPr algn="ctr"/>
                      <a:r>
                        <a:rPr lang="en-US" sz="2000" dirty="0" smtClean="0"/>
                        <a:t>88%</a:t>
                      </a:r>
                      <a:endParaRPr lang="en-US" sz="2000" dirty="0"/>
                    </a:p>
                  </a:txBody>
                  <a:tcPr>
                    <a:solidFill>
                      <a:srgbClr val="FFFF00"/>
                    </a:solidFill>
                  </a:tcPr>
                </a:tc>
                <a:tc>
                  <a:txBody>
                    <a:bodyPr/>
                    <a:lstStyle/>
                    <a:p>
                      <a:pPr algn="ctr"/>
                      <a:r>
                        <a:rPr lang="en-US" sz="2000" dirty="0" smtClean="0"/>
                        <a:t>88%</a:t>
                      </a:r>
                      <a:endParaRPr lang="en-US" sz="2000" dirty="0"/>
                    </a:p>
                  </a:txBody>
                  <a:tcPr>
                    <a:solidFill>
                      <a:srgbClr val="FFFF00"/>
                    </a:solidFill>
                  </a:tcPr>
                </a:tc>
              </a:tr>
            </a:tbl>
          </a:graphicData>
        </a:graphic>
      </p:graphicFrame>
    </p:spTree>
    <p:extLst>
      <p:ext uri="{BB962C8B-B14F-4D97-AF65-F5344CB8AC3E}">
        <p14:creationId xmlns:p14="http://schemas.microsoft.com/office/powerpoint/2010/main" xmlns="" val="17327135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Question 6:  </a:t>
            </a:r>
            <a:r>
              <a:rPr lang="en-US" sz="3600" dirty="0"/>
              <a:t>In your Calculus courses how often do you use each of the following</a:t>
            </a:r>
            <a:r>
              <a:rPr lang="en-US" sz="3600" dirty="0" smtClean="0"/>
              <a:t>?</a:t>
            </a:r>
            <a:endParaRPr lang="en-US" sz="3600" dirty="0"/>
          </a:p>
        </p:txBody>
      </p:sp>
      <p:sp>
        <p:nvSpPr>
          <p:cNvPr id="3" name="Content Placeholder 2"/>
          <p:cNvSpPr>
            <a:spLocks noGrp="1"/>
          </p:cNvSpPr>
          <p:nvPr>
            <p:ph idx="1"/>
          </p:nvPr>
        </p:nvSpPr>
        <p:spPr>
          <a:xfrm>
            <a:off x="457200" y="1600201"/>
            <a:ext cx="8229600" cy="3962400"/>
          </a:xfrm>
        </p:spPr>
        <p:txBody>
          <a:bodyPr>
            <a:normAutofit/>
          </a:bodyPr>
          <a:lstStyle/>
          <a:p>
            <a:pPr>
              <a:buNone/>
            </a:pPr>
            <a:r>
              <a:rPr lang="en-US" sz="2800" dirty="0" smtClean="0"/>
              <a:t>6e) Percent response for Internet, Publisher’s Website,</a:t>
            </a:r>
          </a:p>
          <a:p>
            <a:pPr>
              <a:buNone/>
            </a:pPr>
            <a:r>
              <a:rPr lang="en-US" sz="2800" dirty="0" smtClean="0"/>
              <a:t>Other Media/Devices</a:t>
            </a:r>
          </a:p>
        </p:txBody>
      </p:sp>
      <p:graphicFrame>
        <p:nvGraphicFramePr>
          <p:cNvPr id="4" name="Table 3"/>
          <p:cNvGraphicFramePr>
            <a:graphicFrameLocks noGrp="1"/>
          </p:cNvGraphicFramePr>
          <p:nvPr>
            <p:extLst>
              <p:ext uri="{D42A27DB-BD31-4B8C-83A1-F6EECF244321}">
                <p14:modId xmlns:p14="http://schemas.microsoft.com/office/powerpoint/2010/main" xmlns="" val="3507366384"/>
              </p:ext>
            </p:extLst>
          </p:nvPr>
        </p:nvGraphicFramePr>
        <p:xfrm>
          <a:off x="762000" y="2590801"/>
          <a:ext cx="7848600" cy="3900416"/>
        </p:xfrm>
        <a:graphic>
          <a:graphicData uri="http://schemas.openxmlformats.org/drawingml/2006/table">
            <a:tbl>
              <a:tblPr firstRow="1" bandRow="1">
                <a:tableStyleId>{5C22544A-7EE6-4342-B048-85BDC9FD1C3A}</a:tableStyleId>
              </a:tblPr>
              <a:tblGrid>
                <a:gridCol w="3188315"/>
                <a:gridCol w="1383685"/>
                <a:gridCol w="1600200"/>
                <a:gridCol w="1676400"/>
              </a:tblGrid>
              <a:tr h="612000">
                <a:tc>
                  <a:txBody>
                    <a:bodyPr/>
                    <a:lstStyle/>
                    <a:p>
                      <a:r>
                        <a:rPr lang="en-US" sz="2000" dirty="0" smtClean="0"/>
                        <a:t>Answer</a:t>
                      </a:r>
                      <a:endParaRPr lang="en-US" sz="2000" dirty="0"/>
                    </a:p>
                  </a:txBody>
                  <a:tcPr/>
                </a:tc>
                <a:tc>
                  <a:txBody>
                    <a:bodyPr/>
                    <a:lstStyle/>
                    <a:p>
                      <a:r>
                        <a:rPr lang="en-US" sz="2000" dirty="0" smtClean="0"/>
                        <a:t>Internet</a:t>
                      </a:r>
                      <a:endParaRPr lang="en-US" sz="2000" dirty="0"/>
                    </a:p>
                  </a:txBody>
                  <a:tcPr/>
                </a:tc>
                <a:tc>
                  <a:txBody>
                    <a:bodyPr/>
                    <a:lstStyle/>
                    <a:p>
                      <a:r>
                        <a:rPr lang="en-US" sz="2000" dirty="0" smtClean="0"/>
                        <a:t>Publisher’s Website</a:t>
                      </a:r>
                      <a:endParaRPr lang="en-US" sz="2000" dirty="0"/>
                    </a:p>
                  </a:txBody>
                  <a:tcPr/>
                </a:tc>
                <a:tc>
                  <a:txBody>
                    <a:bodyPr/>
                    <a:lstStyle/>
                    <a:p>
                      <a:r>
                        <a:rPr lang="en-US" sz="2000" dirty="0" smtClean="0"/>
                        <a:t>Other Media/</a:t>
                      </a:r>
                    </a:p>
                    <a:p>
                      <a:r>
                        <a:rPr lang="en-US" sz="2000" dirty="0" smtClean="0"/>
                        <a:t>Devices</a:t>
                      </a:r>
                      <a:endParaRPr lang="en-US" sz="2000" dirty="0"/>
                    </a:p>
                  </a:txBody>
                  <a:tcPr/>
                </a:tc>
              </a:tr>
              <a:tr h="799844">
                <a:tc>
                  <a:txBody>
                    <a:bodyPr/>
                    <a:lstStyle/>
                    <a:p>
                      <a:r>
                        <a:rPr lang="en-US" sz="2000" dirty="0" smtClean="0"/>
                        <a:t>Every class</a:t>
                      </a:r>
                    </a:p>
                    <a:p>
                      <a:endParaRPr lang="en-US" sz="2000" dirty="0"/>
                    </a:p>
                  </a:txBody>
                  <a:tcPr/>
                </a:tc>
                <a:tc>
                  <a:txBody>
                    <a:bodyPr/>
                    <a:lstStyle/>
                    <a:p>
                      <a:pPr algn="ctr"/>
                      <a:r>
                        <a:rPr lang="en-US" sz="2000" dirty="0" smtClean="0"/>
                        <a:t>1%</a:t>
                      </a:r>
                      <a:endParaRPr lang="en-US" sz="2000" dirty="0"/>
                    </a:p>
                  </a:txBody>
                  <a:tcPr/>
                </a:tc>
                <a:tc>
                  <a:txBody>
                    <a:bodyPr/>
                    <a:lstStyle/>
                    <a:p>
                      <a:pPr algn="ctr"/>
                      <a:r>
                        <a:rPr lang="en-US" sz="2000" dirty="0" smtClean="0"/>
                        <a:t>0%</a:t>
                      </a:r>
                      <a:endParaRPr lang="en-US" sz="2000" dirty="0"/>
                    </a:p>
                  </a:txBody>
                  <a:tcPr/>
                </a:tc>
                <a:tc>
                  <a:txBody>
                    <a:bodyPr/>
                    <a:lstStyle/>
                    <a:p>
                      <a:pPr algn="ctr"/>
                      <a:r>
                        <a:rPr lang="en-US" sz="2000" dirty="0" smtClean="0"/>
                        <a:t>8%</a:t>
                      </a:r>
                      <a:endParaRPr lang="en-US" sz="2000" dirty="0"/>
                    </a:p>
                  </a:txBody>
                  <a:tcPr/>
                </a:tc>
              </a:tr>
              <a:tr h="799844">
                <a:tc>
                  <a:txBody>
                    <a:bodyPr/>
                    <a:lstStyle/>
                    <a:p>
                      <a:r>
                        <a:rPr lang="en-US" sz="2000" dirty="0" smtClean="0"/>
                        <a:t>Several times a week,</a:t>
                      </a:r>
                      <a:r>
                        <a:rPr lang="en-US" sz="2000" baseline="0" dirty="0" smtClean="0"/>
                        <a:t> but not every class</a:t>
                      </a:r>
                      <a:endParaRPr lang="en-US" sz="2000" dirty="0"/>
                    </a:p>
                  </a:txBody>
                  <a:tcPr/>
                </a:tc>
                <a:tc>
                  <a:txBody>
                    <a:bodyPr/>
                    <a:lstStyle/>
                    <a:p>
                      <a:pPr algn="ctr"/>
                      <a:r>
                        <a:rPr lang="en-US" sz="2000" dirty="0" smtClean="0"/>
                        <a:t>3%</a:t>
                      </a:r>
                      <a:endParaRPr lang="en-US" sz="2000" dirty="0"/>
                    </a:p>
                  </a:txBody>
                  <a:tcPr/>
                </a:tc>
                <a:tc>
                  <a:txBody>
                    <a:bodyPr/>
                    <a:lstStyle/>
                    <a:p>
                      <a:pPr algn="ctr"/>
                      <a:r>
                        <a:rPr lang="en-US" sz="2000" dirty="0" smtClean="0"/>
                        <a:t>0%</a:t>
                      </a:r>
                      <a:endParaRPr lang="en-US" sz="2000" dirty="0"/>
                    </a:p>
                  </a:txBody>
                  <a:tcPr/>
                </a:tc>
                <a:tc>
                  <a:txBody>
                    <a:bodyPr/>
                    <a:lstStyle/>
                    <a:p>
                      <a:pPr algn="ctr"/>
                      <a:r>
                        <a:rPr lang="en-US" sz="2000" dirty="0" smtClean="0"/>
                        <a:t>16%</a:t>
                      </a:r>
                      <a:endParaRPr lang="en-US" sz="2000" dirty="0"/>
                    </a:p>
                  </a:txBody>
                  <a:tcPr/>
                </a:tc>
              </a:tr>
              <a:tr h="799844">
                <a:tc>
                  <a:txBody>
                    <a:bodyPr/>
                    <a:lstStyle/>
                    <a:p>
                      <a:r>
                        <a:rPr lang="en-US" sz="2000" dirty="0" smtClean="0"/>
                        <a:t>Several times during the course, but not every week</a:t>
                      </a:r>
                      <a:endParaRPr lang="en-US" sz="2000" dirty="0"/>
                    </a:p>
                  </a:txBody>
                  <a:tcPr/>
                </a:tc>
                <a:tc>
                  <a:txBody>
                    <a:bodyPr/>
                    <a:lstStyle/>
                    <a:p>
                      <a:pPr algn="ctr"/>
                      <a:r>
                        <a:rPr lang="en-US" sz="2000" dirty="0" smtClean="0"/>
                        <a:t>41%</a:t>
                      </a:r>
                    </a:p>
                  </a:txBody>
                  <a:tcPr>
                    <a:solidFill>
                      <a:schemeClr val="bg1">
                        <a:lumMod val="65000"/>
                      </a:schemeClr>
                    </a:solidFill>
                  </a:tcPr>
                </a:tc>
                <a:tc>
                  <a:txBody>
                    <a:bodyPr/>
                    <a:lstStyle/>
                    <a:p>
                      <a:pPr algn="ctr"/>
                      <a:r>
                        <a:rPr lang="en-US" sz="2000" dirty="0" smtClean="0"/>
                        <a:t>19%</a:t>
                      </a:r>
                      <a:endParaRPr lang="en-US" sz="2000" dirty="0"/>
                    </a:p>
                  </a:txBody>
                  <a:tcPr>
                    <a:solidFill>
                      <a:schemeClr val="bg1">
                        <a:lumMod val="65000"/>
                      </a:schemeClr>
                    </a:solidFill>
                  </a:tcPr>
                </a:tc>
                <a:tc>
                  <a:txBody>
                    <a:bodyPr/>
                    <a:lstStyle/>
                    <a:p>
                      <a:pPr algn="ctr"/>
                      <a:r>
                        <a:rPr lang="en-US" sz="2000" dirty="0" smtClean="0"/>
                        <a:t>24%</a:t>
                      </a:r>
                    </a:p>
                  </a:txBody>
                  <a:tcPr>
                    <a:solidFill>
                      <a:schemeClr val="bg1">
                        <a:lumMod val="65000"/>
                      </a:schemeClr>
                    </a:solidFill>
                  </a:tcPr>
                </a:tc>
              </a:tr>
              <a:tr h="7998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Never</a:t>
                      </a:r>
                    </a:p>
                    <a:p>
                      <a:endParaRPr lang="en-US" sz="2000" dirty="0"/>
                    </a:p>
                  </a:txBody>
                  <a:tcPr/>
                </a:tc>
                <a:tc>
                  <a:txBody>
                    <a:bodyPr/>
                    <a:lstStyle/>
                    <a:p>
                      <a:pPr algn="ctr"/>
                      <a:r>
                        <a:rPr lang="en-US" sz="2000" dirty="0" smtClean="0"/>
                        <a:t>54%</a:t>
                      </a:r>
                      <a:endParaRPr lang="en-US" sz="2000" dirty="0"/>
                    </a:p>
                  </a:txBody>
                  <a:tcPr>
                    <a:solidFill>
                      <a:srgbClr val="FFFF00"/>
                    </a:solidFill>
                  </a:tcPr>
                </a:tc>
                <a:tc>
                  <a:txBody>
                    <a:bodyPr/>
                    <a:lstStyle/>
                    <a:p>
                      <a:pPr algn="ctr"/>
                      <a:r>
                        <a:rPr lang="en-US" sz="2000" dirty="0" smtClean="0"/>
                        <a:t>81%</a:t>
                      </a:r>
                      <a:endParaRPr lang="en-US" sz="2000" dirty="0"/>
                    </a:p>
                  </a:txBody>
                  <a:tcPr>
                    <a:solidFill>
                      <a:srgbClr val="FFFF00"/>
                    </a:solidFill>
                  </a:tcPr>
                </a:tc>
                <a:tc>
                  <a:txBody>
                    <a:bodyPr/>
                    <a:lstStyle/>
                    <a:p>
                      <a:pPr algn="ctr"/>
                      <a:r>
                        <a:rPr lang="en-US" sz="2000" dirty="0" smtClean="0"/>
                        <a:t>51%</a:t>
                      </a:r>
                      <a:endParaRPr lang="en-US" sz="2000" dirty="0"/>
                    </a:p>
                  </a:txBody>
                  <a:tcPr>
                    <a:solidFill>
                      <a:srgbClr val="FFFF00"/>
                    </a:solidFill>
                  </a:tcPr>
                </a:tc>
              </a:tr>
            </a:tbl>
          </a:graphicData>
        </a:graphic>
      </p:graphicFrame>
    </p:spTree>
    <p:extLst>
      <p:ext uri="{BB962C8B-B14F-4D97-AF65-F5344CB8AC3E}">
        <p14:creationId xmlns:p14="http://schemas.microsoft.com/office/powerpoint/2010/main" xmlns="" val="18833946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Question 6:  </a:t>
            </a:r>
            <a:r>
              <a:rPr lang="en-US" sz="3600" dirty="0"/>
              <a:t>In your Calculus courses how often do you use each of the following</a:t>
            </a:r>
            <a:r>
              <a:rPr lang="en-US" sz="3600" dirty="0" smtClean="0"/>
              <a:t>?</a:t>
            </a:r>
            <a:endParaRPr lang="en-US" sz="3600" dirty="0"/>
          </a:p>
        </p:txBody>
      </p:sp>
      <p:sp>
        <p:nvSpPr>
          <p:cNvPr id="3" name="Content Placeholder 2"/>
          <p:cNvSpPr>
            <a:spLocks noGrp="1"/>
          </p:cNvSpPr>
          <p:nvPr>
            <p:ph idx="1"/>
          </p:nvPr>
        </p:nvSpPr>
        <p:spPr>
          <a:xfrm>
            <a:off x="457200" y="1600201"/>
            <a:ext cx="8229600" cy="3962400"/>
          </a:xfrm>
        </p:spPr>
        <p:txBody>
          <a:bodyPr>
            <a:normAutofit/>
          </a:bodyPr>
          <a:lstStyle/>
          <a:p>
            <a:pPr>
              <a:buNone/>
            </a:pPr>
            <a:r>
              <a:rPr lang="en-US" sz="2800" dirty="0" smtClean="0"/>
              <a:t>6f) Response for Facebook, Twitter, Vista</a:t>
            </a:r>
          </a:p>
        </p:txBody>
      </p:sp>
      <p:graphicFrame>
        <p:nvGraphicFramePr>
          <p:cNvPr id="4" name="Table 3"/>
          <p:cNvGraphicFramePr>
            <a:graphicFrameLocks noGrp="1"/>
          </p:cNvGraphicFramePr>
          <p:nvPr>
            <p:extLst>
              <p:ext uri="{D42A27DB-BD31-4B8C-83A1-F6EECF244321}">
                <p14:modId xmlns:p14="http://schemas.microsoft.com/office/powerpoint/2010/main" xmlns="" val="3759873896"/>
              </p:ext>
            </p:extLst>
          </p:nvPr>
        </p:nvGraphicFramePr>
        <p:xfrm>
          <a:off x="762000" y="2590801"/>
          <a:ext cx="7848600" cy="3811376"/>
        </p:xfrm>
        <a:graphic>
          <a:graphicData uri="http://schemas.openxmlformats.org/drawingml/2006/table">
            <a:tbl>
              <a:tblPr firstRow="1" bandRow="1">
                <a:tableStyleId>{5C22544A-7EE6-4342-B048-85BDC9FD1C3A}</a:tableStyleId>
              </a:tblPr>
              <a:tblGrid>
                <a:gridCol w="3188315"/>
                <a:gridCol w="1383685"/>
                <a:gridCol w="1600200"/>
                <a:gridCol w="1676400"/>
              </a:tblGrid>
              <a:tr h="612000">
                <a:tc>
                  <a:txBody>
                    <a:bodyPr/>
                    <a:lstStyle/>
                    <a:p>
                      <a:r>
                        <a:rPr lang="en-US" sz="2000" dirty="0" smtClean="0"/>
                        <a:t>Answer</a:t>
                      </a:r>
                      <a:endParaRPr lang="en-US" sz="2000" dirty="0"/>
                    </a:p>
                  </a:txBody>
                  <a:tcPr/>
                </a:tc>
                <a:tc>
                  <a:txBody>
                    <a:bodyPr/>
                    <a:lstStyle/>
                    <a:p>
                      <a:r>
                        <a:rPr lang="en-US" sz="2000" dirty="0" smtClean="0"/>
                        <a:t>Facebook</a:t>
                      </a:r>
                      <a:endParaRPr lang="en-US" sz="2000" dirty="0"/>
                    </a:p>
                  </a:txBody>
                  <a:tcPr/>
                </a:tc>
                <a:tc>
                  <a:txBody>
                    <a:bodyPr/>
                    <a:lstStyle/>
                    <a:p>
                      <a:r>
                        <a:rPr lang="en-US" sz="2000" dirty="0" smtClean="0"/>
                        <a:t>Twitter</a:t>
                      </a:r>
                      <a:endParaRPr lang="en-US" sz="2000" dirty="0"/>
                    </a:p>
                  </a:txBody>
                  <a:tcPr/>
                </a:tc>
                <a:tc>
                  <a:txBody>
                    <a:bodyPr/>
                    <a:lstStyle/>
                    <a:p>
                      <a:r>
                        <a:rPr lang="en-US" sz="2000" dirty="0" smtClean="0"/>
                        <a:t>Vista</a:t>
                      </a:r>
                      <a:endParaRPr lang="en-US" sz="2000" dirty="0"/>
                    </a:p>
                  </a:txBody>
                  <a:tcPr/>
                </a:tc>
              </a:tr>
              <a:tr h="799844">
                <a:tc>
                  <a:txBody>
                    <a:bodyPr/>
                    <a:lstStyle/>
                    <a:p>
                      <a:r>
                        <a:rPr lang="en-US" sz="2000" dirty="0" smtClean="0"/>
                        <a:t>Every class</a:t>
                      </a:r>
                    </a:p>
                    <a:p>
                      <a:endParaRPr lang="en-US" sz="2000" dirty="0"/>
                    </a:p>
                  </a:txBody>
                  <a:tcPr/>
                </a:tc>
                <a:tc>
                  <a:txBody>
                    <a:bodyPr/>
                    <a:lstStyle/>
                    <a:p>
                      <a:pPr algn="ctr"/>
                      <a:r>
                        <a:rPr lang="en-US" sz="2000" dirty="0" smtClean="0"/>
                        <a:t>0%</a:t>
                      </a:r>
                      <a:endParaRPr lang="en-US" sz="2000" dirty="0"/>
                    </a:p>
                  </a:txBody>
                  <a:tcPr/>
                </a:tc>
                <a:tc>
                  <a:txBody>
                    <a:bodyPr/>
                    <a:lstStyle/>
                    <a:p>
                      <a:pPr algn="ctr"/>
                      <a:r>
                        <a:rPr lang="en-US" sz="2000" dirty="0" smtClean="0"/>
                        <a:t>0%</a:t>
                      </a:r>
                      <a:endParaRPr lang="en-US" sz="2000" dirty="0"/>
                    </a:p>
                  </a:txBody>
                  <a:tcPr/>
                </a:tc>
                <a:tc>
                  <a:txBody>
                    <a:bodyPr/>
                    <a:lstStyle/>
                    <a:p>
                      <a:pPr algn="ctr"/>
                      <a:r>
                        <a:rPr lang="en-US" sz="2000" dirty="0" smtClean="0"/>
                        <a:t>0%</a:t>
                      </a:r>
                      <a:endParaRPr lang="en-US" sz="2000" dirty="0"/>
                    </a:p>
                  </a:txBody>
                  <a:tcPr/>
                </a:tc>
              </a:tr>
              <a:tr h="799844">
                <a:tc>
                  <a:txBody>
                    <a:bodyPr/>
                    <a:lstStyle/>
                    <a:p>
                      <a:r>
                        <a:rPr lang="en-US" sz="2000" dirty="0" smtClean="0"/>
                        <a:t>Several times a week,</a:t>
                      </a:r>
                      <a:r>
                        <a:rPr lang="en-US" sz="2000" baseline="0" dirty="0" smtClean="0"/>
                        <a:t> but not every class</a:t>
                      </a:r>
                      <a:endParaRPr lang="en-US" sz="2000" dirty="0"/>
                    </a:p>
                  </a:txBody>
                  <a:tcPr/>
                </a:tc>
                <a:tc>
                  <a:txBody>
                    <a:bodyPr/>
                    <a:lstStyle/>
                    <a:p>
                      <a:pPr algn="ctr"/>
                      <a:r>
                        <a:rPr lang="en-US" sz="2000" dirty="0" smtClean="0"/>
                        <a:t>0%</a:t>
                      </a:r>
                      <a:endParaRPr lang="en-US" sz="2000" dirty="0"/>
                    </a:p>
                  </a:txBody>
                  <a:tcPr/>
                </a:tc>
                <a:tc>
                  <a:txBody>
                    <a:bodyPr/>
                    <a:lstStyle/>
                    <a:p>
                      <a:pPr algn="ctr"/>
                      <a:r>
                        <a:rPr lang="en-US" sz="2000" dirty="0" smtClean="0"/>
                        <a:t>0%</a:t>
                      </a:r>
                      <a:endParaRPr lang="en-US" sz="2000" dirty="0"/>
                    </a:p>
                  </a:txBody>
                  <a:tcPr/>
                </a:tc>
                <a:tc>
                  <a:txBody>
                    <a:bodyPr/>
                    <a:lstStyle/>
                    <a:p>
                      <a:pPr algn="ctr"/>
                      <a:r>
                        <a:rPr lang="en-US" sz="2000" dirty="0" smtClean="0"/>
                        <a:t>0%</a:t>
                      </a:r>
                      <a:endParaRPr lang="en-US" sz="2000" dirty="0"/>
                    </a:p>
                  </a:txBody>
                  <a:tcPr/>
                </a:tc>
              </a:tr>
              <a:tr h="799844">
                <a:tc>
                  <a:txBody>
                    <a:bodyPr/>
                    <a:lstStyle/>
                    <a:p>
                      <a:r>
                        <a:rPr lang="en-US" sz="2000" dirty="0" smtClean="0"/>
                        <a:t>Several times during the course, but not every week</a:t>
                      </a:r>
                      <a:endParaRPr lang="en-US" sz="2000" dirty="0"/>
                    </a:p>
                  </a:txBody>
                  <a:tcPr/>
                </a:tc>
                <a:tc>
                  <a:txBody>
                    <a:bodyPr/>
                    <a:lstStyle/>
                    <a:p>
                      <a:pPr algn="ctr"/>
                      <a:r>
                        <a:rPr lang="en-US" sz="2000" dirty="0" smtClean="0"/>
                        <a:t>0%</a:t>
                      </a:r>
                    </a:p>
                  </a:txBody>
                  <a:tcPr/>
                </a:tc>
                <a:tc>
                  <a:txBody>
                    <a:bodyPr/>
                    <a:lstStyle/>
                    <a:p>
                      <a:pPr algn="ctr"/>
                      <a:r>
                        <a:rPr lang="en-US" sz="2000" dirty="0" smtClean="0"/>
                        <a:t>0%</a:t>
                      </a:r>
                    </a:p>
                  </a:txBody>
                  <a:tcPr/>
                </a:tc>
                <a:tc>
                  <a:txBody>
                    <a:bodyPr/>
                    <a:lstStyle/>
                    <a:p>
                      <a:pPr algn="ctr"/>
                      <a:r>
                        <a:rPr lang="en-US" sz="2000" dirty="0" smtClean="0"/>
                        <a:t>1%</a:t>
                      </a:r>
                    </a:p>
                  </a:txBody>
                  <a:tcPr>
                    <a:solidFill>
                      <a:schemeClr val="bg1">
                        <a:lumMod val="65000"/>
                      </a:schemeClr>
                    </a:solidFill>
                  </a:tcPr>
                </a:tc>
              </a:tr>
              <a:tr h="7998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Never</a:t>
                      </a:r>
                    </a:p>
                    <a:p>
                      <a:endParaRPr lang="en-US" sz="2000" dirty="0"/>
                    </a:p>
                  </a:txBody>
                  <a:tcPr/>
                </a:tc>
                <a:tc>
                  <a:txBody>
                    <a:bodyPr/>
                    <a:lstStyle/>
                    <a:p>
                      <a:pPr algn="ctr"/>
                      <a:r>
                        <a:rPr lang="en-US" sz="2000" dirty="0" smtClean="0"/>
                        <a:t>100%</a:t>
                      </a:r>
                      <a:endParaRPr lang="en-US" sz="2000" dirty="0"/>
                    </a:p>
                  </a:txBody>
                  <a:tcPr>
                    <a:solidFill>
                      <a:srgbClr val="FFFF00"/>
                    </a:solidFill>
                  </a:tcPr>
                </a:tc>
                <a:tc>
                  <a:txBody>
                    <a:bodyPr/>
                    <a:lstStyle/>
                    <a:p>
                      <a:pPr algn="ctr"/>
                      <a:r>
                        <a:rPr lang="en-US" sz="2000" dirty="0" smtClean="0"/>
                        <a:t>100%</a:t>
                      </a:r>
                      <a:endParaRPr lang="en-US" sz="2000" dirty="0"/>
                    </a:p>
                  </a:txBody>
                  <a:tcPr>
                    <a:solidFill>
                      <a:srgbClr val="FFFF00"/>
                    </a:solidFill>
                  </a:tcPr>
                </a:tc>
                <a:tc>
                  <a:txBody>
                    <a:bodyPr/>
                    <a:lstStyle/>
                    <a:p>
                      <a:pPr algn="ctr"/>
                      <a:r>
                        <a:rPr lang="en-US" sz="2000" dirty="0" smtClean="0"/>
                        <a:t>99%</a:t>
                      </a:r>
                      <a:endParaRPr lang="en-US" sz="2000" dirty="0"/>
                    </a:p>
                  </a:txBody>
                  <a:tcPr>
                    <a:solidFill>
                      <a:srgbClr val="FFFF00"/>
                    </a:solidFill>
                  </a:tcPr>
                </a:tc>
              </a:tr>
            </a:tbl>
          </a:graphicData>
        </a:graphic>
      </p:graphicFrame>
    </p:spTree>
    <p:extLst>
      <p:ext uri="{BB962C8B-B14F-4D97-AF65-F5344CB8AC3E}">
        <p14:creationId xmlns:p14="http://schemas.microsoft.com/office/powerpoint/2010/main" xmlns="" val="4317971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noAutofit/>
          </a:bodyPr>
          <a:lstStyle/>
          <a:p>
            <a:r>
              <a:rPr lang="en-US" sz="3200" dirty="0" smtClean="0"/>
              <a:t>Question 7:  </a:t>
            </a:r>
            <a:r>
              <a:rPr lang="en-US" sz="3200" dirty="0"/>
              <a:t>In </a:t>
            </a:r>
            <a:r>
              <a:rPr lang="en-US" sz="3200" dirty="0" smtClean="0"/>
              <a:t>preparing materials for the course, how </a:t>
            </a:r>
            <a:r>
              <a:rPr lang="en-US" sz="3200" dirty="0"/>
              <a:t>often do you use each of the following</a:t>
            </a:r>
            <a:r>
              <a:rPr lang="en-US" sz="3200" dirty="0" smtClean="0"/>
              <a:t>?</a:t>
            </a:r>
            <a:endParaRPr lang="en-US" sz="3200" dirty="0"/>
          </a:p>
        </p:txBody>
      </p:sp>
      <p:sp>
        <p:nvSpPr>
          <p:cNvPr id="3" name="Content Placeholder 2"/>
          <p:cNvSpPr>
            <a:spLocks noGrp="1"/>
          </p:cNvSpPr>
          <p:nvPr>
            <p:ph idx="1"/>
          </p:nvPr>
        </p:nvSpPr>
        <p:spPr>
          <a:xfrm>
            <a:off x="457200" y="1600201"/>
            <a:ext cx="8229600" cy="3962400"/>
          </a:xfrm>
        </p:spPr>
        <p:txBody>
          <a:bodyPr>
            <a:normAutofit/>
          </a:bodyPr>
          <a:lstStyle/>
          <a:p>
            <a:pPr>
              <a:buNone/>
            </a:pPr>
            <a:r>
              <a:rPr lang="en-US" sz="2800" dirty="0" smtClean="0"/>
              <a:t>7a) Use of handwritten materials</a:t>
            </a:r>
          </a:p>
        </p:txBody>
      </p:sp>
      <p:graphicFrame>
        <p:nvGraphicFramePr>
          <p:cNvPr id="4" name="Table 3"/>
          <p:cNvGraphicFramePr>
            <a:graphicFrameLocks noGrp="1"/>
          </p:cNvGraphicFramePr>
          <p:nvPr>
            <p:extLst>
              <p:ext uri="{D42A27DB-BD31-4B8C-83A1-F6EECF244321}">
                <p14:modId xmlns:p14="http://schemas.microsoft.com/office/powerpoint/2010/main" xmlns="" val="1049558141"/>
              </p:ext>
            </p:extLst>
          </p:nvPr>
        </p:nvGraphicFramePr>
        <p:xfrm>
          <a:off x="762000" y="2590801"/>
          <a:ext cx="5638800" cy="3811376"/>
        </p:xfrm>
        <a:graphic>
          <a:graphicData uri="http://schemas.openxmlformats.org/drawingml/2006/table">
            <a:tbl>
              <a:tblPr firstRow="1" bandRow="1">
                <a:tableStyleId>{5C22544A-7EE6-4342-B048-85BDC9FD1C3A}</a:tableStyleId>
              </a:tblPr>
              <a:tblGrid>
                <a:gridCol w="3581400"/>
                <a:gridCol w="2057400"/>
              </a:tblGrid>
              <a:tr h="612000">
                <a:tc>
                  <a:txBody>
                    <a:bodyPr/>
                    <a:lstStyle/>
                    <a:p>
                      <a:r>
                        <a:rPr lang="en-US" sz="2000" dirty="0" smtClean="0"/>
                        <a:t>Answer</a:t>
                      </a:r>
                      <a:endParaRPr lang="en-US" sz="2000" dirty="0"/>
                    </a:p>
                  </a:txBody>
                  <a:tcPr/>
                </a:tc>
                <a:tc>
                  <a:txBody>
                    <a:bodyPr/>
                    <a:lstStyle/>
                    <a:p>
                      <a:r>
                        <a:rPr lang="en-US" sz="2000" dirty="0" smtClean="0"/>
                        <a:t>Responses</a:t>
                      </a:r>
                      <a:endParaRPr lang="en-US" sz="2000" dirty="0"/>
                    </a:p>
                  </a:txBody>
                  <a:tcPr/>
                </a:tc>
              </a:tr>
              <a:tr h="799844">
                <a:tc>
                  <a:txBody>
                    <a:bodyPr/>
                    <a:lstStyle/>
                    <a:p>
                      <a:r>
                        <a:rPr lang="en-US" sz="2000" dirty="0" smtClean="0"/>
                        <a:t>Every class</a:t>
                      </a:r>
                    </a:p>
                    <a:p>
                      <a:endParaRPr lang="en-US" sz="2000" dirty="0"/>
                    </a:p>
                  </a:txBody>
                  <a:tcPr/>
                </a:tc>
                <a:tc>
                  <a:txBody>
                    <a:bodyPr/>
                    <a:lstStyle/>
                    <a:p>
                      <a:pPr algn="ctr"/>
                      <a:r>
                        <a:rPr lang="en-US" sz="2000" dirty="0" smtClean="0"/>
                        <a:t>34</a:t>
                      </a:r>
                      <a:endParaRPr lang="en-US" sz="2000" dirty="0"/>
                    </a:p>
                  </a:txBody>
                  <a:tcPr>
                    <a:solidFill>
                      <a:srgbClr val="FFFF00"/>
                    </a:solidFill>
                  </a:tcPr>
                </a:tc>
              </a:tr>
              <a:tr h="799844">
                <a:tc>
                  <a:txBody>
                    <a:bodyPr/>
                    <a:lstStyle/>
                    <a:p>
                      <a:r>
                        <a:rPr lang="en-US" sz="2000" dirty="0" smtClean="0"/>
                        <a:t>Several times a week,</a:t>
                      </a:r>
                      <a:r>
                        <a:rPr lang="en-US" sz="2000" baseline="0" dirty="0" smtClean="0"/>
                        <a:t> but not every class</a:t>
                      </a:r>
                      <a:endParaRPr lang="en-US" sz="2000" dirty="0"/>
                    </a:p>
                  </a:txBody>
                  <a:tcPr/>
                </a:tc>
                <a:tc>
                  <a:txBody>
                    <a:bodyPr/>
                    <a:lstStyle/>
                    <a:p>
                      <a:pPr algn="ctr"/>
                      <a:r>
                        <a:rPr lang="en-US" sz="2000" dirty="0" smtClean="0"/>
                        <a:t>11</a:t>
                      </a:r>
                      <a:endParaRPr lang="en-US" sz="2000" dirty="0"/>
                    </a:p>
                  </a:txBody>
                  <a:tcPr/>
                </a:tc>
              </a:tr>
              <a:tr h="799844">
                <a:tc>
                  <a:txBody>
                    <a:bodyPr/>
                    <a:lstStyle/>
                    <a:p>
                      <a:r>
                        <a:rPr lang="en-US" sz="2000" dirty="0" smtClean="0"/>
                        <a:t>Several times during the course, but not every week</a:t>
                      </a:r>
                      <a:endParaRPr lang="en-US" sz="2000" dirty="0"/>
                    </a:p>
                  </a:txBody>
                  <a:tcPr/>
                </a:tc>
                <a:tc>
                  <a:txBody>
                    <a:bodyPr/>
                    <a:lstStyle/>
                    <a:p>
                      <a:pPr algn="ctr"/>
                      <a:r>
                        <a:rPr lang="en-US" sz="2000" dirty="0" smtClean="0"/>
                        <a:t>19</a:t>
                      </a:r>
                    </a:p>
                  </a:txBody>
                  <a:tcPr/>
                </a:tc>
              </a:tr>
              <a:tr h="7998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Never</a:t>
                      </a:r>
                    </a:p>
                    <a:p>
                      <a:endParaRPr lang="en-US" sz="2000" dirty="0"/>
                    </a:p>
                  </a:txBody>
                  <a:tcPr/>
                </a:tc>
                <a:tc>
                  <a:txBody>
                    <a:bodyPr/>
                    <a:lstStyle/>
                    <a:p>
                      <a:pPr algn="ctr"/>
                      <a:r>
                        <a:rPr lang="en-US" sz="2000" dirty="0" smtClean="0"/>
                        <a:t>23</a:t>
                      </a:r>
                      <a:endParaRPr lang="en-US" sz="2000" dirty="0"/>
                    </a:p>
                  </a:txBody>
                  <a:tcPr>
                    <a:solidFill>
                      <a:schemeClr val="bg1">
                        <a:lumMod val="65000"/>
                      </a:schemeClr>
                    </a:solidFill>
                  </a:tcPr>
                </a:tc>
              </a:tr>
            </a:tbl>
          </a:graphicData>
        </a:graphic>
      </p:graphicFrame>
    </p:spTree>
    <p:extLst>
      <p:ext uri="{BB962C8B-B14F-4D97-AF65-F5344CB8AC3E}">
        <p14:creationId xmlns:p14="http://schemas.microsoft.com/office/powerpoint/2010/main" xmlns="" val="40262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the Survey</a:t>
            </a:r>
            <a:endParaRPr lang="en-US" dirty="0"/>
          </a:p>
        </p:txBody>
      </p:sp>
      <p:sp>
        <p:nvSpPr>
          <p:cNvPr id="3" name="Content Placeholder 2"/>
          <p:cNvSpPr>
            <a:spLocks noGrp="1"/>
          </p:cNvSpPr>
          <p:nvPr>
            <p:ph idx="1"/>
          </p:nvPr>
        </p:nvSpPr>
        <p:spPr/>
        <p:txBody>
          <a:bodyPr/>
          <a:lstStyle/>
          <a:p>
            <a:r>
              <a:rPr lang="en-US" dirty="0" smtClean="0"/>
              <a:t>The idea of a Calculus survey was first suggested by Vickie Van </a:t>
            </a:r>
            <a:r>
              <a:rPr lang="en-US" dirty="0" err="1" smtClean="0"/>
              <a:t>Dresar</a:t>
            </a:r>
            <a:r>
              <a:rPr lang="en-US" dirty="0" smtClean="0"/>
              <a:t> from Ashland University when she was Section President in 2008-2009.</a:t>
            </a:r>
          </a:p>
          <a:p>
            <a:r>
              <a:rPr lang="en-US" dirty="0" smtClean="0"/>
              <a:t>The idea was handed on to me by the previous chair of CONCUR, Rob-Roy Mace, Marshall University.</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noAutofit/>
          </a:bodyPr>
          <a:lstStyle/>
          <a:p>
            <a:r>
              <a:rPr lang="en-US" sz="3200" dirty="0" smtClean="0"/>
              <a:t>Question 7:  </a:t>
            </a:r>
            <a:r>
              <a:rPr lang="en-US" sz="3200" dirty="0"/>
              <a:t>In </a:t>
            </a:r>
            <a:r>
              <a:rPr lang="en-US" sz="3200" dirty="0" smtClean="0"/>
              <a:t>preparing materials for the course, how </a:t>
            </a:r>
            <a:r>
              <a:rPr lang="en-US" sz="3200" dirty="0"/>
              <a:t>often do you use each of the following</a:t>
            </a:r>
            <a:r>
              <a:rPr lang="en-US" sz="3200" dirty="0" smtClean="0"/>
              <a:t>?</a:t>
            </a:r>
            <a:endParaRPr lang="en-US" sz="3200" dirty="0"/>
          </a:p>
        </p:txBody>
      </p:sp>
      <p:sp>
        <p:nvSpPr>
          <p:cNvPr id="3" name="Content Placeholder 2"/>
          <p:cNvSpPr>
            <a:spLocks noGrp="1"/>
          </p:cNvSpPr>
          <p:nvPr>
            <p:ph idx="1"/>
          </p:nvPr>
        </p:nvSpPr>
        <p:spPr>
          <a:xfrm>
            <a:off x="457200" y="1600201"/>
            <a:ext cx="8229600" cy="3962400"/>
          </a:xfrm>
        </p:spPr>
        <p:txBody>
          <a:bodyPr>
            <a:normAutofit/>
          </a:bodyPr>
          <a:lstStyle/>
          <a:p>
            <a:pPr>
              <a:buNone/>
            </a:pPr>
            <a:r>
              <a:rPr lang="en-US" sz="2800" dirty="0" smtClean="0"/>
              <a:t>7b) Use of general word processors</a:t>
            </a:r>
          </a:p>
        </p:txBody>
      </p:sp>
      <p:graphicFrame>
        <p:nvGraphicFramePr>
          <p:cNvPr id="4" name="Table 3"/>
          <p:cNvGraphicFramePr>
            <a:graphicFrameLocks noGrp="1"/>
          </p:cNvGraphicFramePr>
          <p:nvPr>
            <p:extLst>
              <p:ext uri="{D42A27DB-BD31-4B8C-83A1-F6EECF244321}">
                <p14:modId xmlns:p14="http://schemas.microsoft.com/office/powerpoint/2010/main" xmlns="" val="254641314"/>
              </p:ext>
            </p:extLst>
          </p:nvPr>
        </p:nvGraphicFramePr>
        <p:xfrm>
          <a:off x="762000" y="2590801"/>
          <a:ext cx="5638800" cy="3811376"/>
        </p:xfrm>
        <a:graphic>
          <a:graphicData uri="http://schemas.openxmlformats.org/drawingml/2006/table">
            <a:tbl>
              <a:tblPr firstRow="1" bandRow="1">
                <a:tableStyleId>{5C22544A-7EE6-4342-B048-85BDC9FD1C3A}</a:tableStyleId>
              </a:tblPr>
              <a:tblGrid>
                <a:gridCol w="3581400"/>
                <a:gridCol w="2057400"/>
              </a:tblGrid>
              <a:tr h="612000">
                <a:tc>
                  <a:txBody>
                    <a:bodyPr/>
                    <a:lstStyle/>
                    <a:p>
                      <a:r>
                        <a:rPr lang="en-US" sz="2000" dirty="0" smtClean="0"/>
                        <a:t>Answer</a:t>
                      </a:r>
                      <a:endParaRPr lang="en-US" sz="2000" dirty="0"/>
                    </a:p>
                  </a:txBody>
                  <a:tcPr/>
                </a:tc>
                <a:tc>
                  <a:txBody>
                    <a:bodyPr/>
                    <a:lstStyle/>
                    <a:p>
                      <a:r>
                        <a:rPr lang="en-US" sz="2000" dirty="0" smtClean="0"/>
                        <a:t>Responses</a:t>
                      </a:r>
                      <a:endParaRPr lang="en-US" sz="2000" dirty="0"/>
                    </a:p>
                  </a:txBody>
                  <a:tcPr/>
                </a:tc>
              </a:tr>
              <a:tr h="799844">
                <a:tc>
                  <a:txBody>
                    <a:bodyPr/>
                    <a:lstStyle/>
                    <a:p>
                      <a:r>
                        <a:rPr lang="en-US" sz="2000" dirty="0" smtClean="0"/>
                        <a:t>Every class</a:t>
                      </a:r>
                    </a:p>
                    <a:p>
                      <a:endParaRPr lang="en-US" sz="2000" dirty="0"/>
                    </a:p>
                  </a:txBody>
                  <a:tcPr/>
                </a:tc>
                <a:tc>
                  <a:txBody>
                    <a:bodyPr/>
                    <a:lstStyle/>
                    <a:p>
                      <a:pPr algn="ctr"/>
                      <a:r>
                        <a:rPr lang="en-US" sz="2000" dirty="0" smtClean="0"/>
                        <a:t>14</a:t>
                      </a:r>
                      <a:endParaRPr lang="en-US" sz="2000" dirty="0"/>
                    </a:p>
                  </a:txBody>
                  <a:tcPr/>
                </a:tc>
              </a:tr>
              <a:tr h="799844">
                <a:tc>
                  <a:txBody>
                    <a:bodyPr/>
                    <a:lstStyle/>
                    <a:p>
                      <a:r>
                        <a:rPr lang="en-US" sz="2000" dirty="0" smtClean="0"/>
                        <a:t>Several times a week,</a:t>
                      </a:r>
                      <a:r>
                        <a:rPr lang="en-US" sz="2000" baseline="0" dirty="0" smtClean="0"/>
                        <a:t> but not every class</a:t>
                      </a:r>
                      <a:endParaRPr lang="en-US" sz="2000" dirty="0"/>
                    </a:p>
                  </a:txBody>
                  <a:tcPr/>
                </a:tc>
                <a:tc>
                  <a:txBody>
                    <a:bodyPr/>
                    <a:lstStyle/>
                    <a:p>
                      <a:pPr algn="ctr"/>
                      <a:r>
                        <a:rPr lang="en-US" sz="2000" dirty="0" smtClean="0"/>
                        <a:t>21</a:t>
                      </a:r>
                      <a:endParaRPr lang="en-US" sz="2000" dirty="0"/>
                    </a:p>
                  </a:txBody>
                  <a:tcPr/>
                </a:tc>
              </a:tr>
              <a:tr h="799844">
                <a:tc>
                  <a:txBody>
                    <a:bodyPr/>
                    <a:lstStyle/>
                    <a:p>
                      <a:r>
                        <a:rPr lang="en-US" sz="2000" dirty="0" smtClean="0"/>
                        <a:t>Several times during the course, but not every week</a:t>
                      </a:r>
                      <a:endParaRPr lang="en-US" sz="2000" dirty="0"/>
                    </a:p>
                  </a:txBody>
                  <a:tcPr/>
                </a:tc>
                <a:tc>
                  <a:txBody>
                    <a:bodyPr/>
                    <a:lstStyle/>
                    <a:p>
                      <a:pPr algn="ctr"/>
                      <a:r>
                        <a:rPr lang="en-US" sz="2000" dirty="0" smtClean="0"/>
                        <a:t>29</a:t>
                      </a:r>
                      <a:endParaRPr lang="en-US" sz="2000" dirty="0"/>
                    </a:p>
                  </a:txBody>
                  <a:tcPr>
                    <a:solidFill>
                      <a:srgbClr val="FFFF00"/>
                    </a:solidFill>
                  </a:tcPr>
                </a:tc>
              </a:tr>
              <a:tr h="7998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Never</a:t>
                      </a:r>
                    </a:p>
                    <a:p>
                      <a:endParaRPr lang="en-US" sz="2000" dirty="0"/>
                    </a:p>
                  </a:txBody>
                  <a:tcPr/>
                </a:tc>
                <a:tc>
                  <a:txBody>
                    <a:bodyPr/>
                    <a:lstStyle/>
                    <a:p>
                      <a:pPr algn="ctr"/>
                      <a:r>
                        <a:rPr lang="en-US" sz="2000" dirty="0" smtClean="0"/>
                        <a:t>23</a:t>
                      </a:r>
                      <a:endParaRPr lang="en-US" sz="2000" dirty="0"/>
                    </a:p>
                  </a:txBody>
                  <a:tcPr>
                    <a:solidFill>
                      <a:schemeClr val="bg1">
                        <a:lumMod val="65000"/>
                      </a:schemeClr>
                    </a:solidFill>
                  </a:tcPr>
                </a:tc>
              </a:tr>
            </a:tbl>
          </a:graphicData>
        </a:graphic>
      </p:graphicFrame>
    </p:spTree>
    <p:extLst>
      <p:ext uri="{BB962C8B-B14F-4D97-AF65-F5344CB8AC3E}">
        <p14:creationId xmlns:p14="http://schemas.microsoft.com/office/powerpoint/2010/main" xmlns="" val="32970738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noAutofit/>
          </a:bodyPr>
          <a:lstStyle/>
          <a:p>
            <a:r>
              <a:rPr lang="en-US" sz="3200" dirty="0" smtClean="0"/>
              <a:t>Question 7:  </a:t>
            </a:r>
            <a:r>
              <a:rPr lang="en-US" sz="3200" dirty="0"/>
              <a:t>In </a:t>
            </a:r>
            <a:r>
              <a:rPr lang="en-US" sz="3200" dirty="0" smtClean="0"/>
              <a:t>preparing materials for the course, how </a:t>
            </a:r>
            <a:r>
              <a:rPr lang="en-US" sz="3200" dirty="0"/>
              <a:t>often do you use each of the following</a:t>
            </a:r>
            <a:r>
              <a:rPr lang="en-US" sz="3200" dirty="0" smtClean="0"/>
              <a:t>?</a:t>
            </a:r>
            <a:endParaRPr lang="en-US" sz="3200" dirty="0"/>
          </a:p>
        </p:txBody>
      </p:sp>
      <p:sp>
        <p:nvSpPr>
          <p:cNvPr id="3" name="Content Placeholder 2"/>
          <p:cNvSpPr>
            <a:spLocks noGrp="1"/>
          </p:cNvSpPr>
          <p:nvPr>
            <p:ph idx="1"/>
          </p:nvPr>
        </p:nvSpPr>
        <p:spPr>
          <a:xfrm>
            <a:off x="457200" y="1600201"/>
            <a:ext cx="8229600" cy="3962400"/>
          </a:xfrm>
        </p:spPr>
        <p:txBody>
          <a:bodyPr>
            <a:normAutofit/>
          </a:bodyPr>
          <a:lstStyle/>
          <a:p>
            <a:pPr>
              <a:buNone/>
            </a:pPr>
            <a:r>
              <a:rPr lang="en-US" sz="2800" dirty="0" smtClean="0"/>
              <a:t>7c) Use </a:t>
            </a:r>
            <a:r>
              <a:rPr lang="en-US" sz="2800" dirty="0"/>
              <a:t>of </a:t>
            </a:r>
            <a:r>
              <a:rPr lang="en-US" sz="2800" dirty="0" err="1"/>
              <a:t>LaTeX</a:t>
            </a:r>
            <a:r>
              <a:rPr lang="en-US" sz="2800" dirty="0"/>
              <a:t> or </a:t>
            </a:r>
            <a:r>
              <a:rPr lang="en-US" sz="2800" dirty="0" err="1"/>
              <a:t>TeX</a:t>
            </a:r>
            <a:endParaRPr lang="en-US" sz="2800" dirty="0"/>
          </a:p>
        </p:txBody>
      </p:sp>
      <p:graphicFrame>
        <p:nvGraphicFramePr>
          <p:cNvPr id="4" name="Table 3"/>
          <p:cNvGraphicFramePr>
            <a:graphicFrameLocks noGrp="1"/>
          </p:cNvGraphicFramePr>
          <p:nvPr>
            <p:extLst>
              <p:ext uri="{D42A27DB-BD31-4B8C-83A1-F6EECF244321}">
                <p14:modId xmlns:p14="http://schemas.microsoft.com/office/powerpoint/2010/main" xmlns="" val="502488390"/>
              </p:ext>
            </p:extLst>
          </p:nvPr>
        </p:nvGraphicFramePr>
        <p:xfrm>
          <a:off x="762000" y="2590801"/>
          <a:ext cx="5638800" cy="3811376"/>
        </p:xfrm>
        <a:graphic>
          <a:graphicData uri="http://schemas.openxmlformats.org/drawingml/2006/table">
            <a:tbl>
              <a:tblPr firstRow="1" bandRow="1">
                <a:tableStyleId>{5C22544A-7EE6-4342-B048-85BDC9FD1C3A}</a:tableStyleId>
              </a:tblPr>
              <a:tblGrid>
                <a:gridCol w="3581400"/>
                <a:gridCol w="2057400"/>
              </a:tblGrid>
              <a:tr h="612000">
                <a:tc>
                  <a:txBody>
                    <a:bodyPr/>
                    <a:lstStyle/>
                    <a:p>
                      <a:r>
                        <a:rPr lang="en-US" sz="2000" dirty="0" smtClean="0"/>
                        <a:t>Answer</a:t>
                      </a:r>
                      <a:endParaRPr lang="en-US" sz="2000" dirty="0"/>
                    </a:p>
                  </a:txBody>
                  <a:tcPr/>
                </a:tc>
                <a:tc>
                  <a:txBody>
                    <a:bodyPr/>
                    <a:lstStyle/>
                    <a:p>
                      <a:r>
                        <a:rPr lang="en-US" sz="2000" dirty="0" smtClean="0"/>
                        <a:t>Responses</a:t>
                      </a:r>
                      <a:endParaRPr lang="en-US" sz="2000" dirty="0"/>
                    </a:p>
                  </a:txBody>
                  <a:tcPr/>
                </a:tc>
              </a:tr>
              <a:tr h="799844">
                <a:tc>
                  <a:txBody>
                    <a:bodyPr/>
                    <a:lstStyle/>
                    <a:p>
                      <a:r>
                        <a:rPr lang="en-US" sz="2000" dirty="0" smtClean="0"/>
                        <a:t>Every class</a:t>
                      </a:r>
                    </a:p>
                    <a:p>
                      <a:endParaRPr lang="en-US" sz="2000" dirty="0"/>
                    </a:p>
                  </a:txBody>
                  <a:tcPr/>
                </a:tc>
                <a:tc>
                  <a:txBody>
                    <a:bodyPr/>
                    <a:lstStyle/>
                    <a:p>
                      <a:pPr algn="ctr"/>
                      <a:r>
                        <a:rPr lang="en-US" sz="2000" dirty="0" smtClean="0"/>
                        <a:t>12</a:t>
                      </a:r>
                      <a:endParaRPr lang="en-US" sz="2000" dirty="0"/>
                    </a:p>
                  </a:txBody>
                  <a:tcPr/>
                </a:tc>
              </a:tr>
              <a:tr h="799844">
                <a:tc>
                  <a:txBody>
                    <a:bodyPr/>
                    <a:lstStyle/>
                    <a:p>
                      <a:r>
                        <a:rPr lang="en-US" sz="2000" dirty="0" smtClean="0"/>
                        <a:t>Several times a week,</a:t>
                      </a:r>
                      <a:r>
                        <a:rPr lang="en-US" sz="2000" baseline="0" dirty="0" smtClean="0"/>
                        <a:t> but not every class</a:t>
                      </a:r>
                      <a:endParaRPr lang="en-US" sz="2000" dirty="0"/>
                    </a:p>
                  </a:txBody>
                  <a:tcPr/>
                </a:tc>
                <a:tc>
                  <a:txBody>
                    <a:bodyPr/>
                    <a:lstStyle/>
                    <a:p>
                      <a:pPr algn="ctr"/>
                      <a:r>
                        <a:rPr lang="en-US" sz="2000" dirty="0" smtClean="0"/>
                        <a:t>17</a:t>
                      </a:r>
                      <a:endParaRPr lang="en-US" sz="2000" dirty="0"/>
                    </a:p>
                  </a:txBody>
                  <a:tcPr>
                    <a:solidFill>
                      <a:schemeClr val="bg1">
                        <a:lumMod val="65000"/>
                      </a:schemeClr>
                    </a:solidFill>
                  </a:tcPr>
                </a:tc>
              </a:tr>
              <a:tr h="799844">
                <a:tc>
                  <a:txBody>
                    <a:bodyPr/>
                    <a:lstStyle/>
                    <a:p>
                      <a:r>
                        <a:rPr lang="en-US" sz="2000" dirty="0" smtClean="0"/>
                        <a:t>Several times during the course, but not every week</a:t>
                      </a:r>
                      <a:endParaRPr lang="en-US" sz="2000" dirty="0"/>
                    </a:p>
                  </a:txBody>
                  <a:tcPr/>
                </a:tc>
                <a:tc>
                  <a:txBody>
                    <a:bodyPr/>
                    <a:lstStyle/>
                    <a:p>
                      <a:pPr algn="ctr"/>
                      <a:r>
                        <a:rPr lang="en-US" sz="2000" dirty="0" smtClean="0"/>
                        <a:t>14</a:t>
                      </a:r>
                      <a:endParaRPr lang="en-US" sz="2000" dirty="0"/>
                    </a:p>
                  </a:txBody>
                  <a:tcPr/>
                </a:tc>
              </a:tr>
              <a:tr h="7998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Never</a:t>
                      </a:r>
                    </a:p>
                    <a:p>
                      <a:endParaRPr lang="en-US" sz="2000" dirty="0"/>
                    </a:p>
                  </a:txBody>
                  <a:tcPr/>
                </a:tc>
                <a:tc>
                  <a:txBody>
                    <a:bodyPr/>
                    <a:lstStyle/>
                    <a:p>
                      <a:pPr algn="ctr"/>
                      <a:r>
                        <a:rPr lang="en-US" sz="2000" dirty="0" smtClean="0"/>
                        <a:t>41</a:t>
                      </a:r>
                      <a:endParaRPr lang="en-US" sz="2000" dirty="0"/>
                    </a:p>
                  </a:txBody>
                  <a:tcPr>
                    <a:solidFill>
                      <a:srgbClr val="FFFF00"/>
                    </a:solidFill>
                  </a:tcPr>
                </a:tc>
              </a:tr>
            </a:tbl>
          </a:graphicData>
        </a:graphic>
      </p:graphicFrame>
    </p:spTree>
    <p:extLst>
      <p:ext uri="{BB962C8B-B14F-4D97-AF65-F5344CB8AC3E}">
        <p14:creationId xmlns:p14="http://schemas.microsoft.com/office/powerpoint/2010/main" xmlns="" val="68287799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noAutofit/>
          </a:bodyPr>
          <a:lstStyle/>
          <a:p>
            <a:r>
              <a:rPr lang="en-US" sz="3200" dirty="0" smtClean="0"/>
              <a:t>Question 7:  </a:t>
            </a:r>
            <a:r>
              <a:rPr lang="en-US" sz="3200" dirty="0"/>
              <a:t>In </a:t>
            </a:r>
            <a:r>
              <a:rPr lang="en-US" sz="3200" dirty="0" smtClean="0"/>
              <a:t>preparing materials for the course, how </a:t>
            </a:r>
            <a:r>
              <a:rPr lang="en-US" sz="3200" dirty="0"/>
              <a:t>often do you use each of the following</a:t>
            </a:r>
            <a:r>
              <a:rPr lang="en-US" sz="3200" dirty="0" smtClean="0"/>
              <a:t>?</a:t>
            </a:r>
            <a:endParaRPr lang="en-US" sz="3200" dirty="0"/>
          </a:p>
        </p:txBody>
      </p:sp>
      <p:sp>
        <p:nvSpPr>
          <p:cNvPr id="3" name="Content Placeholder 2"/>
          <p:cNvSpPr>
            <a:spLocks noGrp="1"/>
          </p:cNvSpPr>
          <p:nvPr>
            <p:ph idx="1"/>
          </p:nvPr>
        </p:nvSpPr>
        <p:spPr>
          <a:xfrm>
            <a:off x="457200" y="1600201"/>
            <a:ext cx="8229600" cy="3962400"/>
          </a:xfrm>
        </p:spPr>
        <p:txBody>
          <a:bodyPr>
            <a:normAutofit/>
          </a:bodyPr>
          <a:lstStyle/>
          <a:p>
            <a:pPr>
              <a:buNone/>
            </a:pPr>
            <a:r>
              <a:rPr lang="en-US" sz="2800" dirty="0" smtClean="0"/>
              <a:t>7d) Use </a:t>
            </a:r>
            <a:r>
              <a:rPr lang="en-US" sz="2800" dirty="0"/>
              <a:t>of </a:t>
            </a:r>
            <a:r>
              <a:rPr lang="en-US" sz="2800" dirty="0" smtClean="0"/>
              <a:t>PDF files</a:t>
            </a:r>
            <a:endParaRPr lang="en-US" sz="2800" dirty="0"/>
          </a:p>
        </p:txBody>
      </p:sp>
      <p:graphicFrame>
        <p:nvGraphicFramePr>
          <p:cNvPr id="4" name="Table 3"/>
          <p:cNvGraphicFramePr>
            <a:graphicFrameLocks noGrp="1"/>
          </p:cNvGraphicFramePr>
          <p:nvPr>
            <p:extLst>
              <p:ext uri="{D42A27DB-BD31-4B8C-83A1-F6EECF244321}">
                <p14:modId xmlns:p14="http://schemas.microsoft.com/office/powerpoint/2010/main" xmlns="" val="2876693256"/>
              </p:ext>
            </p:extLst>
          </p:nvPr>
        </p:nvGraphicFramePr>
        <p:xfrm>
          <a:off x="762000" y="2590801"/>
          <a:ext cx="5638800" cy="3811376"/>
        </p:xfrm>
        <a:graphic>
          <a:graphicData uri="http://schemas.openxmlformats.org/drawingml/2006/table">
            <a:tbl>
              <a:tblPr firstRow="1" bandRow="1">
                <a:tableStyleId>{5C22544A-7EE6-4342-B048-85BDC9FD1C3A}</a:tableStyleId>
              </a:tblPr>
              <a:tblGrid>
                <a:gridCol w="3581400"/>
                <a:gridCol w="2057400"/>
              </a:tblGrid>
              <a:tr h="612000">
                <a:tc>
                  <a:txBody>
                    <a:bodyPr/>
                    <a:lstStyle/>
                    <a:p>
                      <a:r>
                        <a:rPr lang="en-US" sz="2000" dirty="0" smtClean="0"/>
                        <a:t>Answer</a:t>
                      </a:r>
                      <a:endParaRPr lang="en-US" sz="2000" dirty="0"/>
                    </a:p>
                  </a:txBody>
                  <a:tcPr/>
                </a:tc>
                <a:tc>
                  <a:txBody>
                    <a:bodyPr/>
                    <a:lstStyle/>
                    <a:p>
                      <a:r>
                        <a:rPr lang="en-US" sz="2000" dirty="0" smtClean="0"/>
                        <a:t>Responses</a:t>
                      </a:r>
                      <a:endParaRPr lang="en-US" sz="2000" dirty="0"/>
                    </a:p>
                  </a:txBody>
                  <a:tcPr/>
                </a:tc>
              </a:tr>
              <a:tr h="799844">
                <a:tc>
                  <a:txBody>
                    <a:bodyPr/>
                    <a:lstStyle/>
                    <a:p>
                      <a:r>
                        <a:rPr lang="en-US" sz="2000" dirty="0" smtClean="0"/>
                        <a:t>Every class</a:t>
                      </a:r>
                    </a:p>
                    <a:p>
                      <a:endParaRPr lang="en-US" sz="2000" dirty="0"/>
                    </a:p>
                  </a:txBody>
                  <a:tcPr/>
                </a:tc>
                <a:tc>
                  <a:txBody>
                    <a:bodyPr/>
                    <a:lstStyle/>
                    <a:p>
                      <a:pPr algn="ctr"/>
                      <a:r>
                        <a:rPr lang="en-US" sz="2000" dirty="0" smtClean="0"/>
                        <a:t>14</a:t>
                      </a:r>
                      <a:endParaRPr lang="en-US" sz="2000" dirty="0"/>
                    </a:p>
                  </a:txBody>
                  <a:tcPr/>
                </a:tc>
              </a:tr>
              <a:tr h="799844">
                <a:tc>
                  <a:txBody>
                    <a:bodyPr/>
                    <a:lstStyle/>
                    <a:p>
                      <a:r>
                        <a:rPr lang="en-US" sz="2000" dirty="0" smtClean="0"/>
                        <a:t>Several times a week,</a:t>
                      </a:r>
                      <a:r>
                        <a:rPr lang="en-US" sz="2000" baseline="0" dirty="0" smtClean="0"/>
                        <a:t> but not every class</a:t>
                      </a:r>
                      <a:endParaRPr lang="en-US" sz="2000" dirty="0"/>
                    </a:p>
                  </a:txBody>
                  <a:tcPr/>
                </a:tc>
                <a:tc>
                  <a:txBody>
                    <a:bodyPr/>
                    <a:lstStyle/>
                    <a:p>
                      <a:pPr algn="ctr"/>
                      <a:r>
                        <a:rPr lang="en-US" sz="2000" dirty="0" smtClean="0"/>
                        <a:t>17</a:t>
                      </a:r>
                      <a:endParaRPr lang="en-US" sz="2000" dirty="0"/>
                    </a:p>
                  </a:txBody>
                  <a:tcPr/>
                </a:tc>
              </a:tr>
              <a:tr h="799844">
                <a:tc>
                  <a:txBody>
                    <a:bodyPr/>
                    <a:lstStyle/>
                    <a:p>
                      <a:r>
                        <a:rPr lang="en-US" sz="2000" dirty="0" smtClean="0"/>
                        <a:t>Several times during the course, but not every week</a:t>
                      </a:r>
                      <a:endParaRPr lang="en-US" sz="2000" dirty="0"/>
                    </a:p>
                  </a:txBody>
                  <a:tcPr/>
                </a:tc>
                <a:tc>
                  <a:txBody>
                    <a:bodyPr/>
                    <a:lstStyle/>
                    <a:p>
                      <a:pPr algn="ctr"/>
                      <a:r>
                        <a:rPr lang="en-US" sz="2000" dirty="0" smtClean="0"/>
                        <a:t>32</a:t>
                      </a:r>
                      <a:endParaRPr lang="en-US" sz="2000" dirty="0"/>
                    </a:p>
                  </a:txBody>
                  <a:tcPr>
                    <a:solidFill>
                      <a:srgbClr val="FFFF00"/>
                    </a:solidFill>
                  </a:tcPr>
                </a:tc>
              </a:tr>
              <a:tr h="7998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Never</a:t>
                      </a:r>
                    </a:p>
                    <a:p>
                      <a:endParaRPr lang="en-US" sz="2000" dirty="0"/>
                    </a:p>
                  </a:txBody>
                  <a:tcPr/>
                </a:tc>
                <a:tc>
                  <a:txBody>
                    <a:bodyPr/>
                    <a:lstStyle/>
                    <a:p>
                      <a:pPr algn="ctr"/>
                      <a:r>
                        <a:rPr lang="en-US" sz="2000" dirty="0" smtClean="0"/>
                        <a:t>23</a:t>
                      </a:r>
                      <a:endParaRPr lang="en-US" sz="2000" dirty="0"/>
                    </a:p>
                  </a:txBody>
                  <a:tcPr>
                    <a:solidFill>
                      <a:schemeClr val="bg1">
                        <a:lumMod val="65000"/>
                      </a:schemeClr>
                    </a:solidFill>
                  </a:tcPr>
                </a:tc>
              </a:tr>
            </a:tbl>
          </a:graphicData>
        </a:graphic>
      </p:graphicFrame>
    </p:spTree>
    <p:extLst>
      <p:ext uri="{BB962C8B-B14F-4D97-AF65-F5344CB8AC3E}">
        <p14:creationId xmlns:p14="http://schemas.microsoft.com/office/powerpoint/2010/main" xmlns="" val="228533733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fontScale="90000"/>
          </a:bodyPr>
          <a:lstStyle/>
          <a:p>
            <a:r>
              <a:rPr lang="en-US" sz="3600" dirty="0" smtClean="0"/>
              <a:t>Question 8:  </a:t>
            </a:r>
            <a:r>
              <a:rPr lang="en-US" sz="3600" dirty="0"/>
              <a:t>How often do you incorporate active use of symbolic processing software in your teaching of the course?</a:t>
            </a:r>
            <a:r>
              <a:rPr lang="en-US" b="1" dirty="0"/>
              <a:t/>
            </a:r>
            <a:br>
              <a:rPr lang="en-US" b="1" dirty="0"/>
            </a:b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1601921416"/>
              </p:ext>
            </p:extLst>
          </p:nvPr>
        </p:nvGraphicFramePr>
        <p:xfrm>
          <a:off x="457200" y="1828800"/>
          <a:ext cx="7924800" cy="4530925"/>
        </p:xfrm>
        <a:graphic>
          <a:graphicData uri="http://schemas.openxmlformats.org/drawingml/2006/table">
            <a:tbl>
              <a:tblPr firstRow="1" bandRow="1">
                <a:tableStyleId>{5C22544A-7EE6-4342-B048-85BDC9FD1C3A}</a:tableStyleId>
              </a:tblPr>
              <a:tblGrid>
                <a:gridCol w="1600200"/>
                <a:gridCol w="990600"/>
                <a:gridCol w="1828800"/>
                <a:gridCol w="1981200"/>
                <a:gridCol w="1524000"/>
              </a:tblGrid>
              <a:tr h="1373575">
                <a:tc>
                  <a:txBody>
                    <a:bodyPr/>
                    <a:lstStyle/>
                    <a:p>
                      <a:pPr marL="0" marR="0" algn="l">
                        <a:spcBef>
                          <a:spcPts val="0"/>
                        </a:spcBef>
                        <a:spcAft>
                          <a:spcPts val="0"/>
                        </a:spcAft>
                      </a:pPr>
                      <a:r>
                        <a:rPr lang="en-US" sz="2000" dirty="0">
                          <a:solidFill>
                            <a:srgbClr val="FFFFFF"/>
                          </a:solidFill>
                          <a:latin typeface="Calibri"/>
                          <a:ea typeface="Times New Roman"/>
                          <a:cs typeface="Times New Roman"/>
                        </a:rPr>
                        <a:t>Question</a:t>
                      </a:r>
                    </a:p>
                  </a:txBody>
                  <a:tcPr marL="73025" marR="73025" marT="27305" marB="27305"/>
                </a:tc>
                <a:tc>
                  <a:txBody>
                    <a:bodyPr/>
                    <a:lstStyle/>
                    <a:p>
                      <a:pPr marL="0" marR="0" algn="ctr">
                        <a:spcBef>
                          <a:spcPts val="0"/>
                        </a:spcBef>
                        <a:spcAft>
                          <a:spcPts val="0"/>
                        </a:spcAft>
                      </a:pPr>
                      <a:r>
                        <a:rPr lang="en-US" sz="2000" dirty="0">
                          <a:solidFill>
                            <a:srgbClr val="FFFFFF"/>
                          </a:solidFill>
                          <a:latin typeface="Calibri"/>
                          <a:ea typeface="Times New Roman"/>
                          <a:cs typeface="Times New Roman"/>
                        </a:rPr>
                        <a:t>Every day</a:t>
                      </a:r>
                    </a:p>
                  </a:txBody>
                  <a:tcPr marL="73025" marR="73025" marT="27305" marB="27305"/>
                </a:tc>
                <a:tc>
                  <a:txBody>
                    <a:bodyPr/>
                    <a:lstStyle/>
                    <a:p>
                      <a:pPr marL="0" marR="0" algn="ctr">
                        <a:spcBef>
                          <a:spcPts val="0"/>
                        </a:spcBef>
                        <a:spcAft>
                          <a:spcPts val="0"/>
                        </a:spcAft>
                      </a:pPr>
                      <a:r>
                        <a:rPr lang="en-US" sz="2000" dirty="0">
                          <a:solidFill>
                            <a:srgbClr val="FFFFFF"/>
                          </a:solidFill>
                          <a:latin typeface="Calibri"/>
                          <a:ea typeface="Times New Roman"/>
                          <a:cs typeface="Times New Roman"/>
                        </a:rPr>
                        <a:t>Several times a week, but not every day</a:t>
                      </a:r>
                    </a:p>
                  </a:txBody>
                  <a:tcPr marL="73025" marR="73025" marT="27305" marB="27305"/>
                </a:tc>
                <a:tc>
                  <a:txBody>
                    <a:bodyPr/>
                    <a:lstStyle/>
                    <a:p>
                      <a:pPr marL="0" marR="0" algn="ctr">
                        <a:spcBef>
                          <a:spcPts val="0"/>
                        </a:spcBef>
                        <a:spcAft>
                          <a:spcPts val="0"/>
                        </a:spcAft>
                      </a:pPr>
                      <a:r>
                        <a:rPr lang="en-US" sz="2000" dirty="0">
                          <a:solidFill>
                            <a:srgbClr val="FFFFFF"/>
                          </a:solidFill>
                          <a:latin typeface="Calibri"/>
                          <a:ea typeface="Times New Roman"/>
                          <a:cs typeface="Times New Roman"/>
                        </a:rPr>
                        <a:t>Several times during the course, but not every week</a:t>
                      </a:r>
                    </a:p>
                  </a:txBody>
                  <a:tcPr marL="73025" marR="73025" marT="27305" marB="27305"/>
                </a:tc>
                <a:tc>
                  <a:txBody>
                    <a:bodyPr/>
                    <a:lstStyle/>
                    <a:p>
                      <a:pPr marL="0" marR="0" algn="ctr">
                        <a:spcBef>
                          <a:spcPts val="0"/>
                        </a:spcBef>
                        <a:spcAft>
                          <a:spcPts val="0"/>
                        </a:spcAft>
                      </a:pPr>
                      <a:r>
                        <a:rPr lang="en-US" sz="2000" dirty="0">
                          <a:solidFill>
                            <a:srgbClr val="FFFFFF"/>
                          </a:solidFill>
                          <a:latin typeface="Calibri"/>
                          <a:ea typeface="Times New Roman"/>
                          <a:cs typeface="Times New Roman"/>
                        </a:rPr>
                        <a:t>Never</a:t>
                      </a:r>
                    </a:p>
                  </a:txBody>
                  <a:tcPr marL="73025" marR="73025" marT="27305" marB="27305"/>
                </a:tc>
              </a:tr>
              <a:tr h="480340">
                <a:tc>
                  <a:txBody>
                    <a:bodyPr/>
                    <a:lstStyle/>
                    <a:p>
                      <a:pPr marL="0" marR="0" algn="l">
                        <a:lnSpc>
                          <a:spcPct val="115000"/>
                        </a:lnSpc>
                        <a:spcBef>
                          <a:spcPts val="0"/>
                        </a:spcBef>
                        <a:spcAft>
                          <a:spcPts val="0"/>
                        </a:spcAft>
                      </a:pPr>
                      <a:r>
                        <a:rPr lang="en-US" sz="2000">
                          <a:latin typeface="Calibri"/>
                          <a:ea typeface="Times New Roman"/>
                          <a:cs typeface="Times New Roman"/>
                        </a:rPr>
                        <a:t>Derive</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1</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1</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6</a:t>
                      </a:r>
                    </a:p>
                  </a:txBody>
                  <a:tcPr marL="73025" marR="73025" marT="27305" marB="27305" anchor="ctr"/>
                </a:tc>
                <a:tc>
                  <a:txBody>
                    <a:bodyPr/>
                    <a:lstStyle/>
                    <a:p>
                      <a:pPr marL="0" marR="0" algn="ctr">
                        <a:lnSpc>
                          <a:spcPct val="115000"/>
                        </a:lnSpc>
                        <a:spcBef>
                          <a:spcPts val="0"/>
                        </a:spcBef>
                        <a:spcAft>
                          <a:spcPts val="0"/>
                        </a:spcAft>
                      </a:pPr>
                      <a:r>
                        <a:rPr lang="en-US" sz="2000" dirty="0">
                          <a:latin typeface="Calibri"/>
                          <a:ea typeface="Times New Roman"/>
                          <a:cs typeface="Times New Roman"/>
                        </a:rPr>
                        <a:t>76</a:t>
                      </a:r>
                    </a:p>
                  </a:txBody>
                  <a:tcPr marL="73025" marR="73025" marT="27305" marB="27305" anchor="ctr"/>
                </a:tc>
              </a:tr>
              <a:tr h="480340">
                <a:tc>
                  <a:txBody>
                    <a:bodyPr/>
                    <a:lstStyle/>
                    <a:p>
                      <a:pPr marL="0" marR="0" algn="l">
                        <a:lnSpc>
                          <a:spcPct val="115000"/>
                        </a:lnSpc>
                        <a:spcBef>
                          <a:spcPts val="0"/>
                        </a:spcBef>
                        <a:spcAft>
                          <a:spcPts val="0"/>
                        </a:spcAft>
                      </a:pPr>
                      <a:r>
                        <a:rPr lang="en-US" sz="2000">
                          <a:latin typeface="Calibri"/>
                          <a:ea typeface="Times New Roman"/>
                          <a:cs typeface="Times New Roman"/>
                        </a:rPr>
                        <a:t>Maple</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1</a:t>
                      </a:r>
                    </a:p>
                  </a:txBody>
                  <a:tcPr marL="73025" marR="73025" marT="27305" marB="27305" anchor="ctr"/>
                </a:tc>
                <a:tc>
                  <a:txBody>
                    <a:bodyPr/>
                    <a:lstStyle/>
                    <a:p>
                      <a:pPr marL="0" marR="0" algn="ctr">
                        <a:lnSpc>
                          <a:spcPct val="115000"/>
                        </a:lnSpc>
                        <a:spcBef>
                          <a:spcPts val="0"/>
                        </a:spcBef>
                        <a:spcAft>
                          <a:spcPts val="0"/>
                        </a:spcAft>
                      </a:pPr>
                      <a:r>
                        <a:rPr lang="en-US" sz="2000" dirty="0">
                          <a:latin typeface="Calibri"/>
                          <a:ea typeface="Times New Roman"/>
                          <a:cs typeface="Times New Roman"/>
                        </a:rPr>
                        <a:t>8</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24</a:t>
                      </a:r>
                    </a:p>
                  </a:txBody>
                  <a:tcPr marL="73025" marR="73025" marT="27305" marB="27305" anchor="ctr"/>
                </a:tc>
                <a:tc>
                  <a:txBody>
                    <a:bodyPr/>
                    <a:lstStyle/>
                    <a:p>
                      <a:pPr marL="0" marR="0" algn="ctr">
                        <a:lnSpc>
                          <a:spcPct val="115000"/>
                        </a:lnSpc>
                        <a:spcBef>
                          <a:spcPts val="0"/>
                        </a:spcBef>
                        <a:spcAft>
                          <a:spcPts val="0"/>
                        </a:spcAft>
                      </a:pPr>
                      <a:r>
                        <a:rPr lang="en-US" sz="2000" dirty="0">
                          <a:latin typeface="Calibri"/>
                          <a:ea typeface="Times New Roman"/>
                          <a:cs typeface="Times New Roman"/>
                        </a:rPr>
                        <a:t>51</a:t>
                      </a:r>
                    </a:p>
                  </a:txBody>
                  <a:tcPr marL="73025" marR="73025" marT="27305" marB="27305" anchor="ctr"/>
                </a:tc>
              </a:tr>
              <a:tr h="480340">
                <a:tc>
                  <a:txBody>
                    <a:bodyPr/>
                    <a:lstStyle/>
                    <a:p>
                      <a:pPr marL="0" marR="0" algn="l">
                        <a:lnSpc>
                          <a:spcPct val="115000"/>
                        </a:lnSpc>
                        <a:spcBef>
                          <a:spcPts val="0"/>
                        </a:spcBef>
                        <a:spcAft>
                          <a:spcPts val="0"/>
                        </a:spcAft>
                      </a:pPr>
                      <a:r>
                        <a:rPr lang="en-US" sz="2000">
                          <a:latin typeface="Calibri"/>
                          <a:ea typeface="Times New Roman"/>
                          <a:cs typeface="Times New Roman"/>
                        </a:rPr>
                        <a:t>Mathematica</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0</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6</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11</a:t>
                      </a:r>
                    </a:p>
                  </a:txBody>
                  <a:tcPr marL="73025" marR="73025" marT="27305" marB="27305" anchor="ctr"/>
                </a:tc>
                <a:tc>
                  <a:txBody>
                    <a:bodyPr/>
                    <a:lstStyle/>
                    <a:p>
                      <a:pPr marL="0" marR="0" algn="ctr">
                        <a:lnSpc>
                          <a:spcPct val="115000"/>
                        </a:lnSpc>
                        <a:spcBef>
                          <a:spcPts val="0"/>
                        </a:spcBef>
                        <a:spcAft>
                          <a:spcPts val="0"/>
                        </a:spcAft>
                      </a:pPr>
                      <a:r>
                        <a:rPr lang="en-US" sz="2000" dirty="0">
                          <a:latin typeface="Calibri"/>
                          <a:ea typeface="Times New Roman"/>
                          <a:cs typeface="Times New Roman"/>
                        </a:rPr>
                        <a:t>69</a:t>
                      </a:r>
                    </a:p>
                  </a:txBody>
                  <a:tcPr marL="73025" marR="73025" marT="27305" marB="27305" anchor="ctr"/>
                </a:tc>
              </a:tr>
              <a:tr h="480340">
                <a:tc>
                  <a:txBody>
                    <a:bodyPr/>
                    <a:lstStyle/>
                    <a:p>
                      <a:pPr marL="0" marR="0" algn="l">
                        <a:lnSpc>
                          <a:spcPct val="115000"/>
                        </a:lnSpc>
                        <a:spcBef>
                          <a:spcPts val="0"/>
                        </a:spcBef>
                        <a:spcAft>
                          <a:spcPts val="0"/>
                        </a:spcAft>
                      </a:pPr>
                      <a:r>
                        <a:rPr lang="en-US" sz="2000">
                          <a:latin typeface="Calibri"/>
                          <a:ea typeface="Times New Roman"/>
                          <a:cs typeface="Times New Roman"/>
                        </a:rPr>
                        <a:t>Sage</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1</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0</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1</a:t>
                      </a:r>
                    </a:p>
                  </a:txBody>
                  <a:tcPr marL="73025" marR="73025" marT="27305" marB="27305" anchor="ctr"/>
                </a:tc>
                <a:tc>
                  <a:txBody>
                    <a:bodyPr/>
                    <a:lstStyle/>
                    <a:p>
                      <a:pPr marL="0" marR="0" algn="ctr">
                        <a:lnSpc>
                          <a:spcPct val="115000"/>
                        </a:lnSpc>
                        <a:spcBef>
                          <a:spcPts val="0"/>
                        </a:spcBef>
                        <a:spcAft>
                          <a:spcPts val="0"/>
                        </a:spcAft>
                      </a:pPr>
                      <a:r>
                        <a:rPr lang="en-US" sz="2000" dirty="0">
                          <a:latin typeface="Calibri"/>
                          <a:ea typeface="Times New Roman"/>
                          <a:cs typeface="Times New Roman"/>
                        </a:rPr>
                        <a:t>83</a:t>
                      </a:r>
                    </a:p>
                  </a:txBody>
                  <a:tcPr marL="73025" marR="73025" marT="27305" marB="27305" anchor="ctr"/>
                </a:tc>
              </a:tr>
              <a:tr h="480340">
                <a:tc>
                  <a:txBody>
                    <a:bodyPr/>
                    <a:lstStyle/>
                    <a:p>
                      <a:pPr marL="0" marR="0" algn="l">
                        <a:lnSpc>
                          <a:spcPct val="115000"/>
                        </a:lnSpc>
                        <a:spcBef>
                          <a:spcPts val="0"/>
                        </a:spcBef>
                        <a:spcAft>
                          <a:spcPts val="0"/>
                        </a:spcAft>
                      </a:pPr>
                      <a:r>
                        <a:rPr lang="en-US" sz="2000">
                          <a:latin typeface="Calibri"/>
                          <a:ea typeface="Times New Roman"/>
                          <a:cs typeface="Times New Roman"/>
                        </a:rPr>
                        <a:t>Matlab</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0</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0</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4</a:t>
                      </a:r>
                    </a:p>
                  </a:txBody>
                  <a:tcPr marL="73025" marR="73025" marT="27305" marB="27305" anchor="ctr"/>
                </a:tc>
                <a:tc>
                  <a:txBody>
                    <a:bodyPr/>
                    <a:lstStyle/>
                    <a:p>
                      <a:pPr marL="0" marR="0" algn="ctr">
                        <a:lnSpc>
                          <a:spcPct val="115000"/>
                        </a:lnSpc>
                        <a:spcBef>
                          <a:spcPts val="0"/>
                        </a:spcBef>
                        <a:spcAft>
                          <a:spcPts val="0"/>
                        </a:spcAft>
                      </a:pPr>
                      <a:r>
                        <a:rPr lang="en-US" sz="2000" dirty="0">
                          <a:latin typeface="Calibri"/>
                          <a:ea typeface="Times New Roman"/>
                          <a:cs typeface="Times New Roman"/>
                        </a:rPr>
                        <a:t>81</a:t>
                      </a:r>
                    </a:p>
                  </a:txBody>
                  <a:tcPr marL="73025" marR="73025" marT="27305" marB="27305" anchor="ctr"/>
                </a:tc>
              </a:tr>
              <a:tr h="570157">
                <a:tc>
                  <a:txBody>
                    <a:bodyPr/>
                    <a:lstStyle/>
                    <a:p>
                      <a:pPr marL="0" marR="0" algn="l">
                        <a:lnSpc>
                          <a:spcPct val="115000"/>
                        </a:lnSpc>
                        <a:spcBef>
                          <a:spcPts val="0"/>
                        </a:spcBef>
                        <a:spcAft>
                          <a:spcPts val="0"/>
                        </a:spcAft>
                      </a:pPr>
                      <a:r>
                        <a:rPr lang="en-US" sz="2000">
                          <a:latin typeface="Calibri"/>
                          <a:ea typeface="Times New Roman"/>
                          <a:cs typeface="Times New Roman"/>
                        </a:rPr>
                        <a:t>Other software</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3</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5</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12</a:t>
                      </a:r>
                    </a:p>
                  </a:txBody>
                  <a:tcPr marL="73025" marR="73025" marT="27305" marB="27305" anchor="ctr"/>
                </a:tc>
                <a:tc>
                  <a:txBody>
                    <a:bodyPr/>
                    <a:lstStyle/>
                    <a:p>
                      <a:pPr marL="0" marR="0" algn="ctr">
                        <a:lnSpc>
                          <a:spcPct val="115000"/>
                        </a:lnSpc>
                        <a:spcBef>
                          <a:spcPts val="0"/>
                        </a:spcBef>
                        <a:spcAft>
                          <a:spcPts val="0"/>
                        </a:spcAft>
                      </a:pPr>
                      <a:r>
                        <a:rPr lang="en-US" sz="2000" dirty="0">
                          <a:latin typeface="Calibri"/>
                          <a:ea typeface="Times New Roman"/>
                          <a:cs typeface="Times New Roman"/>
                        </a:rPr>
                        <a:t>66</a:t>
                      </a:r>
                    </a:p>
                  </a:txBody>
                  <a:tcPr marL="73025" marR="73025" marT="27305" marB="27305" anchor="ct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1143000"/>
          </a:xfrm>
        </p:spPr>
        <p:txBody>
          <a:bodyPr>
            <a:noAutofit/>
          </a:bodyPr>
          <a:lstStyle/>
          <a:p>
            <a:r>
              <a:rPr lang="en-US" sz="3600" dirty="0" smtClean="0"/>
              <a:t>Question 9:  </a:t>
            </a:r>
            <a:r>
              <a:rPr lang="en-US" sz="3600" dirty="0"/>
              <a:t>In communicating with students how often do you use each of the following?</a:t>
            </a:r>
          </a:p>
        </p:txBody>
      </p:sp>
      <p:sp>
        <p:nvSpPr>
          <p:cNvPr id="3" name="Content Placeholder 2"/>
          <p:cNvSpPr>
            <a:spLocks noGrp="1"/>
          </p:cNvSpPr>
          <p:nvPr>
            <p:ph idx="1"/>
          </p:nvPr>
        </p:nvSpPr>
        <p:spPr/>
        <p:txBody>
          <a:bodyPr>
            <a:normAutofit/>
          </a:bodyPr>
          <a:lstStyle/>
          <a:p>
            <a:pPr>
              <a:buNone/>
            </a:pPr>
            <a:r>
              <a:rPr lang="en-US" dirty="0" smtClean="0"/>
              <a:t>9a)  Face-to-face conferences, telephone conversations</a:t>
            </a:r>
          </a:p>
          <a:p>
            <a:pPr>
              <a:buNone/>
            </a:pPr>
            <a:endParaRPr lang="en-US" sz="1100" dirty="0"/>
          </a:p>
        </p:txBody>
      </p:sp>
      <p:graphicFrame>
        <p:nvGraphicFramePr>
          <p:cNvPr id="4" name="Table 3"/>
          <p:cNvGraphicFramePr>
            <a:graphicFrameLocks noGrp="1"/>
          </p:cNvGraphicFramePr>
          <p:nvPr>
            <p:extLst>
              <p:ext uri="{D42A27DB-BD31-4B8C-83A1-F6EECF244321}">
                <p14:modId xmlns:p14="http://schemas.microsoft.com/office/powerpoint/2010/main" xmlns="" val="2145462414"/>
              </p:ext>
            </p:extLst>
          </p:nvPr>
        </p:nvGraphicFramePr>
        <p:xfrm>
          <a:off x="838200" y="2971800"/>
          <a:ext cx="8153400" cy="2066290"/>
        </p:xfrm>
        <a:graphic>
          <a:graphicData uri="http://schemas.openxmlformats.org/drawingml/2006/table">
            <a:tbl>
              <a:tblPr firstRow="1" bandRow="1">
                <a:tableStyleId>{5C22544A-7EE6-4342-B048-85BDC9FD1C3A}</a:tableStyleId>
              </a:tblPr>
              <a:tblGrid>
                <a:gridCol w="1524000"/>
                <a:gridCol w="1219200"/>
                <a:gridCol w="1828800"/>
                <a:gridCol w="1905000"/>
                <a:gridCol w="1676400"/>
              </a:tblGrid>
              <a:tr h="370840">
                <a:tc>
                  <a:txBody>
                    <a:bodyPr/>
                    <a:lstStyle/>
                    <a:p>
                      <a:pPr marL="0" marR="0" algn="l">
                        <a:spcBef>
                          <a:spcPts val="0"/>
                        </a:spcBef>
                        <a:spcAft>
                          <a:spcPts val="0"/>
                        </a:spcAft>
                      </a:pPr>
                      <a:r>
                        <a:rPr lang="en-US" sz="2000" dirty="0">
                          <a:solidFill>
                            <a:srgbClr val="FFFFFF"/>
                          </a:solidFill>
                          <a:latin typeface="Calibri"/>
                          <a:ea typeface="Times New Roman"/>
                          <a:cs typeface="Times New Roman"/>
                        </a:rPr>
                        <a:t>Question</a:t>
                      </a:r>
                    </a:p>
                  </a:txBody>
                  <a:tcPr marL="73025" marR="73025" marT="27305" marB="27305"/>
                </a:tc>
                <a:tc>
                  <a:txBody>
                    <a:bodyPr/>
                    <a:lstStyle/>
                    <a:p>
                      <a:pPr marL="0" marR="0" algn="ctr">
                        <a:spcBef>
                          <a:spcPts val="0"/>
                        </a:spcBef>
                        <a:spcAft>
                          <a:spcPts val="0"/>
                        </a:spcAft>
                      </a:pPr>
                      <a:r>
                        <a:rPr lang="en-US" sz="2000" dirty="0">
                          <a:solidFill>
                            <a:srgbClr val="FFFFFF"/>
                          </a:solidFill>
                          <a:latin typeface="Calibri"/>
                          <a:ea typeface="Times New Roman"/>
                          <a:cs typeface="Times New Roman"/>
                        </a:rPr>
                        <a:t>Every day</a:t>
                      </a:r>
                    </a:p>
                  </a:txBody>
                  <a:tcPr marL="73025" marR="73025" marT="27305" marB="27305"/>
                </a:tc>
                <a:tc>
                  <a:txBody>
                    <a:bodyPr/>
                    <a:lstStyle/>
                    <a:p>
                      <a:pPr marL="0" marR="0" algn="ctr">
                        <a:spcBef>
                          <a:spcPts val="0"/>
                        </a:spcBef>
                        <a:spcAft>
                          <a:spcPts val="0"/>
                        </a:spcAft>
                      </a:pPr>
                      <a:r>
                        <a:rPr lang="en-US" sz="2000" dirty="0">
                          <a:solidFill>
                            <a:srgbClr val="FFFFFF"/>
                          </a:solidFill>
                          <a:latin typeface="Calibri"/>
                          <a:ea typeface="Times New Roman"/>
                          <a:cs typeface="Times New Roman"/>
                        </a:rPr>
                        <a:t>Several times a week, but not every day</a:t>
                      </a:r>
                    </a:p>
                  </a:txBody>
                  <a:tcPr marL="73025" marR="73025" marT="27305" marB="27305"/>
                </a:tc>
                <a:tc>
                  <a:txBody>
                    <a:bodyPr/>
                    <a:lstStyle/>
                    <a:p>
                      <a:pPr marL="0" marR="0" algn="ctr">
                        <a:spcBef>
                          <a:spcPts val="0"/>
                        </a:spcBef>
                        <a:spcAft>
                          <a:spcPts val="0"/>
                        </a:spcAft>
                      </a:pPr>
                      <a:r>
                        <a:rPr lang="en-US" sz="2000" dirty="0">
                          <a:solidFill>
                            <a:srgbClr val="FFFFFF"/>
                          </a:solidFill>
                          <a:latin typeface="Calibri"/>
                          <a:ea typeface="Times New Roman"/>
                          <a:cs typeface="Times New Roman"/>
                        </a:rPr>
                        <a:t>Several times during the course, but not every week</a:t>
                      </a:r>
                    </a:p>
                  </a:txBody>
                  <a:tcPr marL="73025" marR="73025" marT="27305" marB="27305"/>
                </a:tc>
                <a:tc>
                  <a:txBody>
                    <a:bodyPr/>
                    <a:lstStyle/>
                    <a:p>
                      <a:pPr marL="0" marR="0" algn="ctr">
                        <a:spcBef>
                          <a:spcPts val="0"/>
                        </a:spcBef>
                        <a:spcAft>
                          <a:spcPts val="0"/>
                        </a:spcAft>
                      </a:pPr>
                      <a:r>
                        <a:rPr lang="en-US" sz="2000" dirty="0">
                          <a:solidFill>
                            <a:srgbClr val="FFFFFF"/>
                          </a:solidFill>
                          <a:latin typeface="Calibri"/>
                          <a:ea typeface="Times New Roman"/>
                          <a:cs typeface="Times New Roman"/>
                        </a:rPr>
                        <a:t>Never</a:t>
                      </a:r>
                    </a:p>
                  </a:txBody>
                  <a:tcPr marL="73025" marR="73025" marT="27305" marB="27305"/>
                </a:tc>
              </a:tr>
              <a:tr h="370840">
                <a:tc>
                  <a:txBody>
                    <a:bodyPr/>
                    <a:lstStyle/>
                    <a:p>
                      <a:r>
                        <a:rPr lang="en-US" sz="2000" dirty="0" smtClean="0"/>
                        <a:t>Face-to-face</a:t>
                      </a:r>
                      <a:r>
                        <a:rPr lang="en-US" sz="2000" baseline="0" dirty="0" smtClean="0"/>
                        <a:t> </a:t>
                      </a:r>
                      <a:endParaRPr lang="en-US" sz="2000" dirty="0"/>
                    </a:p>
                  </a:txBody>
                  <a:tcPr/>
                </a:tc>
                <a:tc>
                  <a:txBody>
                    <a:bodyPr/>
                    <a:lstStyle/>
                    <a:p>
                      <a:pPr algn="ctr"/>
                      <a:r>
                        <a:rPr lang="en-US" sz="2000" dirty="0" smtClean="0"/>
                        <a:t>17</a:t>
                      </a:r>
                      <a:endParaRPr lang="en-US" sz="2000" dirty="0"/>
                    </a:p>
                  </a:txBody>
                  <a:tcPr/>
                </a:tc>
                <a:tc>
                  <a:txBody>
                    <a:bodyPr/>
                    <a:lstStyle/>
                    <a:p>
                      <a:pPr algn="ctr"/>
                      <a:r>
                        <a:rPr lang="en-US" sz="2000" dirty="0" smtClean="0"/>
                        <a:t>19</a:t>
                      </a:r>
                      <a:endParaRPr lang="en-US" sz="2000" dirty="0"/>
                    </a:p>
                  </a:txBody>
                  <a:tcPr/>
                </a:tc>
                <a:tc>
                  <a:txBody>
                    <a:bodyPr/>
                    <a:lstStyle/>
                    <a:p>
                      <a:pPr algn="ctr"/>
                      <a:r>
                        <a:rPr lang="en-US" sz="2000" dirty="0" smtClean="0"/>
                        <a:t>40</a:t>
                      </a:r>
                      <a:endParaRPr lang="en-US" sz="2000" dirty="0"/>
                    </a:p>
                  </a:txBody>
                  <a:tcPr/>
                </a:tc>
                <a:tc>
                  <a:txBody>
                    <a:bodyPr/>
                    <a:lstStyle/>
                    <a:p>
                      <a:pPr algn="ctr"/>
                      <a:r>
                        <a:rPr lang="en-US" sz="2000" dirty="0" smtClean="0"/>
                        <a:t>8</a:t>
                      </a:r>
                      <a:endParaRPr lang="en-US" sz="2000" dirty="0"/>
                    </a:p>
                  </a:txBody>
                  <a:tcPr/>
                </a:tc>
              </a:tr>
              <a:tr h="370840">
                <a:tc>
                  <a:txBody>
                    <a:bodyPr/>
                    <a:lstStyle/>
                    <a:p>
                      <a:r>
                        <a:rPr lang="en-US" sz="2000" dirty="0" smtClean="0"/>
                        <a:t>Telephone</a:t>
                      </a:r>
                      <a:endParaRPr lang="en-US" sz="2000" dirty="0"/>
                    </a:p>
                  </a:txBody>
                  <a:tcPr/>
                </a:tc>
                <a:tc>
                  <a:txBody>
                    <a:bodyPr/>
                    <a:lstStyle/>
                    <a:p>
                      <a:pPr algn="ctr"/>
                      <a:r>
                        <a:rPr lang="en-US" sz="2000" dirty="0" smtClean="0"/>
                        <a:t>0</a:t>
                      </a:r>
                      <a:endParaRPr lang="en-US" sz="2000" dirty="0"/>
                    </a:p>
                  </a:txBody>
                  <a:tcPr/>
                </a:tc>
                <a:tc>
                  <a:txBody>
                    <a:bodyPr/>
                    <a:lstStyle/>
                    <a:p>
                      <a:pPr algn="ctr"/>
                      <a:r>
                        <a:rPr lang="en-US" sz="2000" dirty="0" smtClean="0"/>
                        <a:t>1</a:t>
                      </a:r>
                      <a:endParaRPr lang="en-US" sz="2000" dirty="0"/>
                    </a:p>
                  </a:txBody>
                  <a:tcPr/>
                </a:tc>
                <a:tc>
                  <a:txBody>
                    <a:bodyPr/>
                    <a:lstStyle/>
                    <a:p>
                      <a:pPr algn="ctr"/>
                      <a:r>
                        <a:rPr lang="en-US" sz="2000" dirty="0" smtClean="0"/>
                        <a:t>44</a:t>
                      </a:r>
                      <a:endParaRPr lang="en-US" sz="2000" dirty="0"/>
                    </a:p>
                  </a:txBody>
                  <a:tcPr/>
                </a:tc>
                <a:tc>
                  <a:txBody>
                    <a:bodyPr/>
                    <a:lstStyle/>
                    <a:p>
                      <a:pPr algn="ctr"/>
                      <a:r>
                        <a:rPr lang="en-US" sz="2000" dirty="0" smtClean="0"/>
                        <a:t>38</a:t>
                      </a:r>
                      <a:endParaRPr lang="en-US" sz="2000" dirty="0"/>
                    </a:p>
                  </a:txBody>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839200" cy="1143000"/>
          </a:xfrm>
        </p:spPr>
        <p:txBody>
          <a:bodyPr>
            <a:noAutofit/>
          </a:bodyPr>
          <a:lstStyle/>
          <a:p>
            <a:r>
              <a:rPr lang="en-US" sz="3600" dirty="0"/>
              <a:t>Question 9:  In communicating with students how often do you use each of the following?</a:t>
            </a:r>
          </a:p>
        </p:txBody>
      </p:sp>
      <p:sp>
        <p:nvSpPr>
          <p:cNvPr id="3" name="Content Placeholder 2"/>
          <p:cNvSpPr>
            <a:spLocks noGrp="1"/>
          </p:cNvSpPr>
          <p:nvPr>
            <p:ph idx="1"/>
          </p:nvPr>
        </p:nvSpPr>
        <p:spPr>
          <a:xfrm>
            <a:off x="304800" y="1524000"/>
            <a:ext cx="8229600" cy="4525963"/>
          </a:xfrm>
        </p:spPr>
        <p:txBody>
          <a:bodyPr>
            <a:normAutofit/>
          </a:bodyPr>
          <a:lstStyle/>
          <a:p>
            <a:pPr>
              <a:buNone/>
            </a:pPr>
            <a:r>
              <a:rPr lang="en-US" sz="2800" dirty="0"/>
              <a:t>9b) E-mail, Web CT, Moodle, Electronic bulletin boards</a:t>
            </a:r>
          </a:p>
          <a:p>
            <a:pPr>
              <a:buNone/>
            </a:pPr>
            <a:endParaRPr lang="en-US" sz="1100" dirty="0"/>
          </a:p>
        </p:txBody>
      </p:sp>
      <p:graphicFrame>
        <p:nvGraphicFramePr>
          <p:cNvPr id="4" name="Table 3"/>
          <p:cNvGraphicFramePr>
            <a:graphicFrameLocks noGrp="1"/>
          </p:cNvGraphicFramePr>
          <p:nvPr>
            <p:extLst>
              <p:ext uri="{D42A27DB-BD31-4B8C-83A1-F6EECF244321}">
                <p14:modId xmlns:p14="http://schemas.microsoft.com/office/powerpoint/2010/main" xmlns="" val="396551795"/>
              </p:ext>
            </p:extLst>
          </p:nvPr>
        </p:nvGraphicFramePr>
        <p:xfrm>
          <a:off x="685800" y="2133598"/>
          <a:ext cx="8001000" cy="3524356"/>
        </p:xfrm>
        <a:graphic>
          <a:graphicData uri="http://schemas.openxmlformats.org/drawingml/2006/table">
            <a:tbl>
              <a:tblPr firstRow="1" bandRow="1">
                <a:tableStyleId>{5C22544A-7EE6-4342-B048-85BDC9FD1C3A}</a:tableStyleId>
              </a:tblPr>
              <a:tblGrid>
                <a:gridCol w="1325880"/>
                <a:gridCol w="1325880"/>
                <a:gridCol w="1920240"/>
                <a:gridCol w="1828800"/>
                <a:gridCol w="1600200"/>
              </a:tblGrid>
              <a:tr h="1584000">
                <a:tc>
                  <a:txBody>
                    <a:bodyPr/>
                    <a:lstStyle/>
                    <a:p>
                      <a:pPr marL="0" marR="0" algn="l">
                        <a:spcBef>
                          <a:spcPts val="0"/>
                        </a:spcBef>
                        <a:spcAft>
                          <a:spcPts val="0"/>
                        </a:spcAft>
                      </a:pPr>
                      <a:r>
                        <a:rPr lang="en-US" sz="2000" dirty="0">
                          <a:solidFill>
                            <a:srgbClr val="FFFFFF"/>
                          </a:solidFill>
                          <a:latin typeface="Calibri"/>
                          <a:ea typeface="Times New Roman"/>
                          <a:cs typeface="Times New Roman"/>
                        </a:rPr>
                        <a:t>Question</a:t>
                      </a:r>
                    </a:p>
                  </a:txBody>
                  <a:tcPr marL="73025" marR="73025" marT="27305" marB="27305"/>
                </a:tc>
                <a:tc>
                  <a:txBody>
                    <a:bodyPr/>
                    <a:lstStyle/>
                    <a:p>
                      <a:pPr marL="0" marR="0" algn="ctr">
                        <a:spcBef>
                          <a:spcPts val="0"/>
                        </a:spcBef>
                        <a:spcAft>
                          <a:spcPts val="0"/>
                        </a:spcAft>
                      </a:pPr>
                      <a:r>
                        <a:rPr lang="en-US" sz="2000" dirty="0">
                          <a:solidFill>
                            <a:srgbClr val="FFFFFF"/>
                          </a:solidFill>
                          <a:latin typeface="Calibri"/>
                          <a:ea typeface="Times New Roman"/>
                          <a:cs typeface="Times New Roman"/>
                        </a:rPr>
                        <a:t>Every day</a:t>
                      </a:r>
                    </a:p>
                  </a:txBody>
                  <a:tcPr marL="73025" marR="73025" marT="27305" marB="27305"/>
                </a:tc>
                <a:tc>
                  <a:txBody>
                    <a:bodyPr/>
                    <a:lstStyle/>
                    <a:p>
                      <a:pPr marL="0" marR="0" algn="ctr">
                        <a:spcBef>
                          <a:spcPts val="0"/>
                        </a:spcBef>
                        <a:spcAft>
                          <a:spcPts val="0"/>
                        </a:spcAft>
                      </a:pPr>
                      <a:r>
                        <a:rPr lang="en-US" sz="2000" dirty="0">
                          <a:solidFill>
                            <a:srgbClr val="FFFFFF"/>
                          </a:solidFill>
                          <a:latin typeface="Calibri"/>
                          <a:ea typeface="Times New Roman"/>
                          <a:cs typeface="Times New Roman"/>
                        </a:rPr>
                        <a:t>Several times a week, but not every day</a:t>
                      </a:r>
                    </a:p>
                  </a:txBody>
                  <a:tcPr marL="73025" marR="73025" marT="27305" marB="27305"/>
                </a:tc>
                <a:tc>
                  <a:txBody>
                    <a:bodyPr/>
                    <a:lstStyle/>
                    <a:p>
                      <a:pPr marL="0" marR="0" algn="ctr">
                        <a:spcBef>
                          <a:spcPts val="0"/>
                        </a:spcBef>
                        <a:spcAft>
                          <a:spcPts val="0"/>
                        </a:spcAft>
                      </a:pPr>
                      <a:r>
                        <a:rPr lang="en-US" sz="2000" dirty="0">
                          <a:solidFill>
                            <a:srgbClr val="FFFFFF"/>
                          </a:solidFill>
                          <a:latin typeface="Calibri"/>
                          <a:ea typeface="Times New Roman"/>
                          <a:cs typeface="Times New Roman"/>
                        </a:rPr>
                        <a:t>Several times during the course, but not every week</a:t>
                      </a:r>
                    </a:p>
                  </a:txBody>
                  <a:tcPr marL="73025" marR="73025" marT="27305" marB="27305"/>
                </a:tc>
                <a:tc>
                  <a:txBody>
                    <a:bodyPr/>
                    <a:lstStyle/>
                    <a:p>
                      <a:pPr marL="0" marR="0" algn="ctr">
                        <a:spcBef>
                          <a:spcPts val="0"/>
                        </a:spcBef>
                        <a:spcAft>
                          <a:spcPts val="0"/>
                        </a:spcAft>
                      </a:pPr>
                      <a:r>
                        <a:rPr lang="en-US" sz="2000" dirty="0">
                          <a:solidFill>
                            <a:srgbClr val="FFFFFF"/>
                          </a:solidFill>
                          <a:latin typeface="Calibri"/>
                          <a:ea typeface="Times New Roman"/>
                          <a:cs typeface="Times New Roman"/>
                        </a:rPr>
                        <a:t>Never</a:t>
                      </a:r>
                    </a:p>
                  </a:txBody>
                  <a:tcPr marL="73025" marR="73025" marT="27305" marB="27305"/>
                </a:tc>
              </a:tr>
              <a:tr h="485089">
                <a:tc>
                  <a:txBody>
                    <a:bodyPr/>
                    <a:lstStyle/>
                    <a:p>
                      <a:pPr algn="ctr"/>
                      <a:r>
                        <a:rPr lang="en-US" sz="2000" dirty="0" smtClean="0"/>
                        <a:t>E-mail</a:t>
                      </a:r>
                      <a:endParaRPr lang="en-US" sz="2000" dirty="0"/>
                    </a:p>
                  </a:txBody>
                  <a:tcPr/>
                </a:tc>
                <a:tc>
                  <a:txBody>
                    <a:bodyPr/>
                    <a:lstStyle/>
                    <a:p>
                      <a:pPr algn="ctr"/>
                      <a:r>
                        <a:rPr lang="en-US" sz="2000" dirty="0" smtClean="0"/>
                        <a:t>10</a:t>
                      </a:r>
                      <a:endParaRPr lang="en-US" sz="2000" dirty="0"/>
                    </a:p>
                  </a:txBody>
                  <a:tcPr/>
                </a:tc>
                <a:tc>
                  <a:txBody>
                    <a:bodyPr/>
                    <a:lstStyle/>
                    <a:p>
                      <a:pPr algn="ctr"/>
                      <a:r>
                        <a:rPr lang="en-US" sz="2000" dirty="0" smtClean="0"/>
                        <a:t>38</a:t>
                      </a:r>
                      <a:endParaRPr lang="en-US" sz="2000" dirty="0"/>
                    </a:p>
                  </a:txBody>
                  <a:tcPr/>
                </a:tc>
                <a:tc>
                  <a:txBody>
                    <a:bodyPr/>
                    <a:lstStyle/>
                    <a:p>
                      <a:pPr algn="ctr"/>
                      <a:r>
                        <a:rPr lang="en-US" sz="2000" dirty="0" smtClean="0"/>
                        <a:t>36</a:t>
                      </a:r>
                      <a:endParaRPr lang="en-US" sz="2000" dirty="0"/>
                    </a:p>
                  </a:txBody>
                  <a:tcPr/>
                </a:tc>
                <a:tc>
                  <a:txBody>
                    <a:bodyPr/>
                    <a:lstStyle/>
                    <a:p>
                      <a:pPr algn="ctr"/>
                      <a:r>
                        <a:rPr lang="en-US" sz="2000" dirty="0" smtClean="0"/>
                        <a:t>0</a:t>
                      </a:r>
                      <a:endParaRPr lang="en-US" sz="2000" dirty="0"/>
                    </a:p>
                  </a:txBody>
                  <a:tcPr/>
                </a:tc>
              </a:tr>
              <a:tr h="485089">
                <a:tc>
                  <a:txBody>
                    <a:bodyPr/>
                    <a:lstStyle/>
                    <a:p>
                      <a:pPr algn="ctr"/>
                      <a:r>
                        <a:rPr lang="en-US" sz="2000" dirty="0" err="1" smtClean="0"/>
                        <a:t>WebCT</a:t>
                      </a:r>
                      <a:endParaRPr lang="en-US" sz="2000" dirty="0"/>
                    </a:p>
                  </a:txBody>
                  <a:tcPr/>
                </a:tc>
                <a:tc>
                  <a:txBody>
                    <a:bodyPr/>
                    <a:lstStyle/>
                    <a:p>
                      <a:pPr algn="ctr"/>
                      <a:r>
                        <a:rPr lang="en-US" sz="2000" dirty="0" smtClean="0"/>
                        <a:t>4</a:t>
                      </a:r>
                      <a:endParaRPr lang="en-US" sz="2000" dirty="0"/>
                    </a:p>
                  </a:txBody>
                  <a:tcPr/>
                </a:tc>
                <a:tc>
                  <a:txBody>
                    <a:bodyPr/>
                    <a:lstStyle/>
                    <a:p>
                      <a:pPr algn="ctr"/>
                      <a:r>
                        <a:rPr lang="en-US" sz="2000" dirty="0" smtClean="0"/>
                        <a:t>2</a:t>
                      </a:r>
                      <a:endParaRPr lang="en-US" sz="2000" dirty="0"/>
                    </a:p>
                  </a:txBody>
                  <a:tcPr/>
                </a:tc>
                <a:tc>
                  <a:txBody>
                    <a:bodyPr/>
                    <a:lstStyle/>
                    <a:p>
                      <a:pPr algn="ctr"/>
                      <a:r>
                        <a:rPr lang="en-US" sz="2000" dirty="0" smtClean="0"/>
                        <a:t>4</a:t>
                      </a:r>
                      <a:endParaRPr lang="en-US" sz="2000" dirty="0"/>
                    </a:p>
                  </a:txBody>
                  <a:tcPr/>
                </a:tc>
                <a:tc>
                  <a:txBody>
                    <a:bodyPr/>
                    <a:lstStyle/>
                    <a:p>
                      <a:pPr algn="ctr"/>
                      <a:r>
                        <a:rPr lang="en-US" sz="2000" dirty="0" smtClean="0"/>
                        <a:t>74</a:t>
                      </a:r>
                      <a:endParaRPr lang="en-US" sz="2000" dirty="0"/>
                    </a:p>
                  </a:txBody>
                  <a:tcPr/>
                </a:tc>
              </a:tr>
              <a:tr h="485089">
                <a:tc>
                  <a:txBody>
                    <a:bodyPr/>
                    <a:lstStyle/>
                    <a:p>
                      <a:pPr algn="ctr"/>
                      <a:r>
                        <a:rPr lang="en-US" sz="2000" dirty="0" err="1" smtClean="0"/>
                        <a:t>Moodle</a:t>
                      </a:r>
                      <a:endParaRPr lang="en-US" sz="2000" dirty="0"/>
                    </a:p>
                  </a:txBody>
                  <a:tcPr/>
                </a:tc>
                <a:tc>
                  <a:txBody>
                    <a:bodyPr/>
                    <a:lstStyle/>
                    <a:p>
                      <a:pPr algn="ctr"/>
                      <a:r>
                        <a:rPr lang="en-US" sz="2000" dirty="0" smtClean="0"/>
                        <a:t>3</a:t>
                      </a:r>
                      <a:endParaRPr lang="en-US" sz="2000" dirty="0"/>
                    </a:p>
                  </a:txBody>
                  <a:tcPr/>
                </a:tc>
                <a:tc>
                  <a:txBody>
                    <a:bodyPr/>
                    <a:lstStyle/>
                    <a:p>
                      <a:pPr algn="ctr"/>
                      <a:r>
                        <a:rPr lang="en-US" sz="2000" dirty="0" smtClean="0"/>
                        <a:t>6</a:t>
                      </a:r>
                      <a:endParaRPr lang="en-US" sz="2000" dirty="0"/>
                    </a:p>
                  </a:txBody>
                  <a:tcPr/>
                </a:tc>
                <a:tc>
                  <a:txBody>
                    <a:bodyPr/>
                    <a:lstStyle/>
                    <a:p>
                      <a:pPr algn="ctr"/>
                      <a:r>
                        <a:rPr lang="en-US" sz="2000" dirty="0" smtClean="0"/>
                        <a:t>1</a:t>
                      </a:r>
                      <a:endParaRPr lang="en-US" sz="2000" dirty="0"/>
                    </a:p>
                  </a:txBody>
                  <a:tcPr/>
                </a:tc>
                <a:tc>
                  <a:txBody>
                    <a:bodyPr/>
                    <a:lstStyle/>
                    <a:p>
                      <a:pPr algn="ctr"/>
                      <a:r>
                        <a:rPr lang="en-US" sz="2000" dirty="0" smtClean="0"/>
                        <a:t>71</a:t>
                      </a:r>
                      <a:endParaRPr lang="en-US" sz="2000" dirty="0"/>
                    </a:p>
                  </a:txBody>
                  <a:tcPr/>
                </a:tc>
              </a:tr>
              <a:tr h="485089">
                <a:tc>
                  <a:txBody>
                    <a:bodyPr/>
                    <a:lstStyle/>
                    <a:p>
                      <a:pPr algn="ctr"/>
                      <a:r>
                        <a:rPr lang="en-US" sz="2000" dirty="0" smtClean="0"/>
                        <a:t>EBB</a:t>
                      </a:r>
                      <a:endParaRPr lang="en-US" sz="2000" dirty="0"/>
                    </a:p>
                  </a:txBody>
                  <a:tcPr/>
                </a:tc>
                <a:tc>
                  <a:txBody>
                    <a:bodyPr/>
                    <a:lstStyle/>
                    <a:p>
                      <a:pPr algn="ctr"/>
                      <a:r>
                        <a:rPr lang="en-US" sz="2000" dirty="0" smtClean="0"/>
                        <a:t>2</a:t>
                      </a:r>
                      <a:endParaRPr lang="en-US" sz="2000" dirty="0"/>
                    </a:p>
                  </a:txBody>
                  <a:tcPr/>
                </a:tc>
                <a:tc>
                  <a:txBody>
                    <a:bodyPr/>
                    <a:lstStyle/>
                    <a:p>
                      <a:pPr algn="ctr"/>
                      <a:r>
                        <a:rPr lang="en-US" sz="2000" dirty="0" smtClean="0"/>
                        <a:t>7</a:t>
                      </a:r>
                      <a:endParaRPr lang="en-US" sz="2000" dirty="0"/>
                    </a:p>
                  </a:txBody>
                  <a:tcPr/>
                </a:tc>
                <a:tc>
                  <a:txBody>
                    <a:bodyPr/>
                    <a:lstStyle/>
                    <a:p>
                      <a:pPr algn="ctr"/>
                      <a:r>
                        <a:rPr lang="en-US" sz="2000" dirty="0" smtClean="0"/>
                        <a:t>8</a:t>
                      </a:r>
                      <a:endParaRPr lang="en-US" sz="2000" dirty="0"/>
                    </a:p>
                  </a:txBody>
                  <a:tcPr/>
                </a:tc>
                <a:tc>
                  <a:txBody>
                    <a:bodyPr/>
                    <a:lstStyle/>
                    <a:p>
                      <a:pPr algn="ctr"/>
                      <a:r>
                        <a:rPr lang="en-US" sz="2000" dirty="0" smtClean="0"/>
                        <a:t>65</a:t>
                      </a:r>
                      <a:endParaRPr lang="en-US" sz="2000" dirty="0"/>
                    </a:p>
                  </a:txBody>
                  <a:tcPr/>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34400" cy="1143000"/>
          </a:xfrm>
        </p:spPr>
        <p:txBody>
          <a:bodyPr>
            <a:noAutofit/>
          </a:bodyPr>
          <a:lstStyle/>
          <a:p>
            <a:r>
              <a:rPr lang="en-US" sz="3600" dirty="0"/>
              <a:t>Question 9:  In communicating with students how often do you use each of the following?</a:t>
            </a:r>
          </a:p>
        </p:txBody>
      </p:sp>
      <p:sp>
        <p:nvSpPr>
          <p:cNvPr id="3" name="Content Placeholder 2"/>
          <p:cNvSpPr>
            <a:spLocks noGrp="1"/>
          </p:cNvSpPr>
          <p:nvPr>
            <p:ph idx="1"/>
          </p:nvPr>
        </p:nvSpPr>
        <p:spPr/>
        <p:txBody>
          <a:bodyPr>
            <a:normAutofit/>
          </a:bodyPr>
          <a:lstStyle/>
          <a:p>
            <a:pPr>
              <a:buNone/>
            </a:pPr>
            <a:r>
              <a:rPr lang="en-US" sz="2800" dirty="0" smtClean="0"/>
              <a:t>9c)  Department’s web site, personal web site</a:t>
            </a:r>
          </a:p>
          <a:p>
            <a:pPr>
              <a:buNone/>
            </a:pPr>
            <a:endParaRPr lang="en-US" sz="1100" dirty="0"/>
          </a:p>
        </p:txBody>
      </p:sp>
      <p:graphicFrame>
        <p:nvGraphicFramePr>
          <p:cNvPr id="4" name="Table 3"/>
          <p:cNvGraphicFramePr>
            <a:graphicFrameLocks noGrp="1"/>
          </p:cNvGraphicFramePr>
          <p:nvPr>
            <p:extLst>
              <p:ext uri="{D42A27DB-BD31-4B8C-83A1-F6EECF244321}">
                <p14:modId xmlns:p14="http://schemas.microsoft.com/office/powerpoint/2010/main" xmlns="" val="3879406460"/>
              </p:ext>
            </p:extLst>
          </p:nvPr>
        </p:nvGraphicFramePr>
        <p:xfrm>
          <a:off x="609600" y="2438400"/>
          <a:ext cx="7924800" cy="2752090"/>
        </p:xfrm>
        <a:graphic>
          <a:graphicData uri="http://schemas.openxmlformats.org/drawingml/2006/table">
            <a:tbl>
              <a:tblPr firstRow="1" bandRow="1">
                <a:tableStyleId>{5C22544A-7EE6-4342-B048-85BDC9FD1C3A}</a:tableStyleId>
              </a:tblPr>
              <a:tblGrid>
                <a:gridCol w="1676400"/>
                <a:gridCol w="1219200"/>
                <a:gridCol w="1524000"/>
                <a:gridCol w="1905000"/>
                <a:gridCol w="1600200"/>
              </a:tblGrid>
              <a:tr h="1832270">
                <a:tc>
                  <a:txBody>
                    <a:bodyPr/>
                    <a:lstStyle/>
                    <a:p>
                      <a:pPr marL="0" marR="0" algn="l">
                        <a:spcBef>
                          <a:spcPts val="0"/>
                        </a:spcBef>
                        <a:spcAft>
                          <a:spcPts val="0"/>
                        </a:spcAft>
                      </a:pPr>
                      <a:r>
                        <a:rPr lang="en-US" sz="2000" dirty="0">
                          <a:solidFill>
                            <a:srgbClr val="FFFFFF"/>
                          </a:solidFill>
                          <a:latin typeface="Calibri"/>
                          <a:ea typeface="Times New Roman"/>
                          <a:cs typeface="Times New Roman"/>
                        </a:rPr>
                        <a:t>Question</a:t>
                      </a:r>
                    </a:p>
                  </a:txBody>
                  <a:tcPr marL="73025" marR="73025" marT="27305" marB="27305"/>
                </a:tc>
                <a:tc>
                  <a:txBody>
                    <a:bodyPr/>
                    <a:lstStyle/>
                    <a:p>
                      <a:pPr marL="0" marR="0" algn="ctr">
                        <a:spcBef>
                          <a:spcPts val="0"/>
                        </a:spcBef>
                        <a:spcAft>
                          <a:spcPts val="0"/>
                        </a:spcAft>
                      </a:pPr>
                      <a:r>
                        <a:rPr lang="en-US" sz="2000" dirty="0">
                          <a:solidFill>
                            <a:srgbClr val="FFFFFF"/>
                          </a:solidFill>
                          <a:latin typeface="Calibri"/>
                          <a:ea typeface="Times New Roman"/>
                          <a:cs typeface="Times New Roman"/>
                        </a:rPr>
                        <a:t>Every day</a:t>
                      </a:r>
                    </a:p>
                  </a:txBody>
                  <a:tcPr marL="73025" marR="73025" marT="27305" marB="27305"/>
                </a:tc>
                <a:tc>
                  <a:txBody>
                    <a:bodyPr/>
                    <a:lstStyle/>
                    <a:p>
                      <a:pPr marL="0" marR="0" algn="ctr">
                        <a:spcBef>
                          <a:spcPts val="0"/>
                        </a:spcBef>
                        <a:spcAft>
                          <a:spcPts val="0"/>
                        </a:spcAft>
                      </a:pPr>
                      <a:r>
                        <a:rPr lang="en-US" sz="2000" dirty="0">
                          <a:solidFill>
                            <a:srgbClr val="FFFFFF"/>
                          </a:solidFill>
                          <a:latin typeface="Calibri"/>
                          <a:ea typeface="Times New Roman"/>
                          <a:cs typeface="Times New Roman"/>
                        </a:rPr>
                        <a:t>Several times a week, but not every day</a:t>
                      </a:r>
                    </a:p>
                  </a:txBody>
                  <a:tcPr marL="73025" marR="73025" marT="27305" marB="27305"/>
                </a:tc>
                <a:tc>
                  <a:txBody>
                    <a:bodyPr/>
                    <a:lstStyle/>
                    <a:p>
                      <a:pPr marL="0" marR="0" algn="ctr">
                        <a:spcBef>
                          <a:spcPts val="0"/>
                        </a:spcBef>
                        <a:spcAft>
                          <a:spcPts val="0"/>
                        </a:spcAft>
                      </a:pPr>
                      <a:r>
                        <a:rPr lang="en-US" sz="2000" dirty="0">
                          <a:solidFill>
                            <a:srgbClr val="FFFFFF"/>
                          </a:solidFill>
                          <a:latin typeface="Calibri"/>
                          <a:ea typeface="Times New Roman"/>
                          <a:cs typeface="Times New Roman"/>
                        </a:rPr>
                        <a:t>Several times during the course, but not every week</a:t>
                      </a:r>
                    </a:p>
                  </a:txBody>
                  <a:tcPr marL="73025" marR="73025" marT="27305" marB="27305"/>
                </a:tc>
                <a:tc>
                  <a:txBody>
                    <a:bodyPr/>
                    <a:lstStyle/>
                    <a:p>
                      <a:pPr marL="0" marR="0" algn="ctr">
                        <a:spcBef>
                          <a:spcPts val="0"/>
                        </a:spcBef>
                        <a:spcAft>
                          <a:spcPts val="0"/>
                        </a:spcAft>
                      </a:pPr>
                      <a:r>
                        <a:rPr lang="en-US" sz="2000" dirty="0">
                          <a:solidFill>
                            <a:srgbClr val="FFFFFF"/>
                          </a:solidFill>
                          <a:latin typeface="Calibri"/>
                          <a:ea typeface="Times New Roman"/>
                          <a:cs typeface="Times New Roman"/>
                        </a:rPr>
                        <a:t>Never</a:t>
                      </a:r>
                    </a:p>
                  </a:txBody>
                  <a:tcPr marL="73025" marR="73025" marT="27305" marB="27305"/>
                </a:tc>
              </a:tr>
              <a:tr h="459910">
                <a:tc>
                  <a:txBody>
                    <a:bodyPr/>
                    <a:lstStyle/>
                    <a:p>
                      <a:pPr algn="ctr"/>
                      <a:r>
                        <a:rPr lang="en-US" sz="2000" dirty="0" smtClean="0"/>
                        <a:t>Department</a:t>
                      </a:r>
                      <a:endParaRPr lang="en-US" sz="2000" dirty="0"/>
                    </a:p>
                  </a:txBody>
                  <a:tcPr/>
                </a:tc>
                <a:tc>
                  <a:txBody>
                    <a:bodyPr/>
                    <a:lstStyle/>
                    <a:p>
                      <a:pPr algn="ctr"/>
                      <a:r>
                        <a:rPr lang="en-US" sz="2000" dirty="0" smtClean="0"/>
                        <a:t>2</a:t>
                      </a:r>
                      <a:endParaRPr lang="en-US" sz="2000" dirty="0"/>
                    </a:p>
                  </a:txBody>
                  <a:tcPr/>
                </a:tc>
                <a:tc>
                  <a:txBody>
                    <a:bodyPr/>
                    <a:lstStyle/>
                    <a:p>
                      <a:pPr algn="ctr"/>
                      <a:r>
                        <a:rPr lang="en-US" sz="2000" dirty="0" smtClean="0"/>
                        <a:t>2</a:t>
                      </a:r>
                      <a:endParaRPr lang="en-US" sz="2000" dirty="0"/>
                    </a:p>
                  </a:txBody>
                  <a:tcPr/>
                </a:tc>
                <a:tc>
                  <a:txBody>
                    <a:bodyPr/>
                    <a:lstStyle/>
                    <a:p>
                      <a:pPr algn="ctr"/>
                      <a:r>
                        <a:rPr lang="en-US" sz="2000" dirty="0" smtClean="0"/>
                        <a:t>5</a:t>
                      </a:r>
                      <a:endParaRPr lang="en-US" sz="2000" dirty="0"/>
                    </a:p>
                  </a:txBody>
                  <a:tcPr/>
                </a:tc>
                <a:tc>
                  <a:txBody>
                    <a:bodyPr/>
                    <a:lstStyle/>
                    <a:p>
                      <a:pPr algn="ctr"/>
                      <a:r>
                        <a:rPr lang="en-US" sz="2000" dirty="0" smtClean="0"/>
                        <a:t>73</a:t>
                      </a:r>
                      <a:endParaRPr lang="en-US" sz="2000" dirty="0"/>
                    </a:p>
                  </a:txBody>
                  <a:tcPr/>
                </a:tc>
              </a:tr>
              <a:tr h="459910">
                <a:tc>
                  <a:txBody>
                    <a:bodyPr/>
                    <a:lstStyle/>
                    <a:p>
                      <a:pPr algn="ctr"/>
                      <a:r>
                        <a:rPr lang="en-US" sz="2000" dirty="0" smtClean="0"/>
                        <a:t>Personal</a:t>
                      </a:r>
                      <a:endParaRPr lang="en-US" sz="2000" dirty="0"/>
                    </a:p>
                  </a:txBody>
                  <a:tcPr/>
                </a:tc>
                <a:tc>
                  <a:txBody>
                    <a:bodyPr/>
                    <a:lstStyle/>
                    <a:p>
                      <a:pPr algn="ctr"/>
                      <a:r>
                        <a:rPr lang="en-US" sz="2000" dirty="0" smtClean="0"/>
                        <a:t>6</a:t>
                      </a:r>
                      <a:endParaRPr lang="en-US" sz="2000" dirty="0"/>
                    </a:p>
                  </a:txBody>
                  <a:tcPr/>
                </a:tc>
                <a:tc>
                  <a:txBody>
                    <a:bodyPr/>
                    <a:lstStyle/>
                    <a:p>
                      <a:pPr algn="ctr"/>
                      <a:r>
                        <a:rPr lang="en-US" sz="2000" dirty="0" smtClean="0"/>
                        <a:t>8</a:t>
                      </a:r>
                      <a:endParaRPr lang="en-US" sz="2000" dirty="0"/>
                    </a:p>
                  </a:txBody>
                  <a:tcPr/>
                </a:tc>
                <a:tc>
                  <a:txBody>
                    <a:bodyPr/>
                    <a:lstStyle/>
                    <a:p>
                      <a:pPr algn="ctr"/>
                      <a:r>
                        <a:rPr lang="en-US" sz="2000" dirty="0" smtClean="0"/>
                        <a:t>12</a:t>
                      </a:r>
                      <a:endParaRPr lang="en-US" sz="2000" dirty="0"/>
                    </a:p>
                  </a:txBody>
                  <a:tcPr/>
                </a:tc>
                <a:tc>
                  <a:txBody>
                    <a:bodyPr/>
                    <a:lstStyle/>
                    <a:p>
                      <a:pPr algn="ctr"/>
                      <a:r>
                        <a:rPr lang="en-US" sz="2000" dirty="0" smtClean="0"/>
                        <a:t>56</a:t>
                      </a:r>
                      <a:endParaRPr lang="en-US" sz="2000" dirty="0"/>
                    </a:p>
                  </a:txBody>
                  <a:tcP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Part 4 Assessment Methods</a:t>
            </a:r>
            <a:endParaRPr lang="en-US" dirty="0"/>
          </a:p>
        </p:txBody>
      </p:sp>
      <p:sp>
        <p:nvSpPr>
          <p:cNvPr id="5" name="Subtitle 4"/>
          <p:cNvSpPr>
            <a:spLocks noGrp="1"/>
          </p:cNvSpPr>
          <p:nvPr>
            <p:ph type="subTitle" idx="1"/>
          </p:nvPr>
        </p:nvSpPr>
        <p:spPr/>
        <p:txBody>
          <a:bodyPr/>
          <a:lstStyle/>
          <a:p>
            <a:r>
              <a:rPr lang="en-US" b="1" dirty="0" smtClean="0"/>
              <a:t>Chandra </a:t>
            </a:r>
            <a:r>
              <a:rPr lang="en-US" b="1" dirty="0" err="1" smtClean="0"/>
              <a:t>Dinavahi</a:t>
            </a:r>
            <a:endParaRPr lang="en-US" b="1"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10</a:t>
            </a:r>
            <a:endParaRPr lang="en-US" dirty="0"/>
          </a:p>
        </p:txBody>
      </p:sp>
      <p:sp>
        <p:nvSpPr>
          <p:cNvPr id="3" name="Content Placeholder 2"/>
          <p:cNvSpPr>
            <a:spLocks noGrp="1"/>
          </p:cNvSpPr>
          <p:nvPr>
            <p:ph idx="1"/>
          </p:nvPr>
        </p:nvSpPr>
        <p:spPr/>
        <p:txBody>
          <a:bodyPr>
            <a:normAutofit/>
          </a:bodyPr>
          <a:lstStyle/>
          <a:p>
            <a:pPr>
              <a:buNone/>
            </a:pPr>
            <a:r>
              <a:rPr lang="en-US" sz="1800" dirty="0" smtClean="0"/>
              <a:t>Preferred practice for tests</a:t>
            </a:r>
          </a:p>
          <a:p>
            <a:pPr>
              <a:buNone/>
            </a:pPr>
            <a:endParaRPr lang="en-US" sz="1800" dirty="0"/>
          </a:p>
        </p:txBody>
      </p:sp>
      <p:graphicFrame>
        <p:nvGraphicFramePr>
          <p:cNvPr id="5" name="Table 4"/>
          <p:cNvGraphicFramePr>
            <a:graphicFrameLocks noGrp="1"/>
          </p:cNvGraphicFramePr>
          <p:nvPr/>
        </p:nvGraphicFramePr>
        <p:xfrm>
          <a:off x="990600" y="2057400"/>
          <a:ext cx="6096000" cy="3484372"/>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marL="0" marR="0" algn="ctr">
                        <a:spcBef>
                          <a:spcPts val="0"/>
                        </a:spcBef>
                        <a:spcAft>
                          <a:spcPts val="0"/>
                        </a:spcAft>
                      </a:pPr>
                      <a:endParaRPr lang="en-US" sz="900" dirty="0">
                        <a:solidFill>
                          <a:srgbClr val="FFFFFF"/>
                        </a:solidFill>
                        <a:latin typeface="Calibri"/>
                        <a:ea typeface="Times New Roman"/>
                        <a:cs typeface="Times New Roman"/>
                      </a:endParaRPr>
                    </a:p>
                  </a:txBody>
                  <a:tcPr marL="0" marR="0" marT="0" marB="0"/>
                </a:tc>
                <a:tc>
                  <a:txBody>
                    <a:bodyPr/>
                    <a:lstStyle/>
                    <a:p>
                      <a:pPr marL="0" marR="0" algn="ctr">
                        <a:spcBef>
                          <a:spcPts val="0"/>
                        </a:spcBef>
                        <a:spcAft>
                          <a:spcPts val="0"/>
                        </a:spcAft>
                      </a:pPr>
                      <a:r>
                        <a:rPr lang="en-US" sz="1100" dirty="0">
                          <a:solidFill>
                            <a:srgbClr val="FFFFFF"/>
                          </a:solidFill>
                          <a:latin typeface="Calibri"/>
                          <a:ea typeface="Times New Roman"/>
                          <a:cs typeface="Times New Roman"/>
                        </a:rPr>
                        <a:t>Response</a:t>
                      </a:r>
                    </a:p>
                  </a:txBody>
                  <a:tcPr marL="73025" marR="73025" marT="27305" marB="27305"/>
                </a:tc>
                <a:tc>
                  <a:txBody>
                    <a:bodyPr/>
                    <a:lstStyle/>
                    <a:p>
                      <a:pPr marL="0" marR="0" algn="ctr">
                        <a:spcBef>
                          <a:spcPts val="0"/>
                        </a:spcBef>
                        <a:spcAft>
                          <a:spcPts val="0"/>
                        </a:spcAft>
                      </a:pPr>
                      <a:r>
                        <a:rPr lang="en-US" sz="1100" dirty="0">
                          <a:solidFill>
                            <a:srgbClr val="FFFFFF"/>
                          </a:solidFill>
                          <a:latin typeface="Calibri"/>
                          <a:ea typeface="Times New Roman"/>
                          <a:cs typeface="Times New Roman"/>
                        </a:rPr>
                        <a:t>%</a:t>
                      </a:r>
                    </a:p>
                  </a:txBody>
                  <a:tcPr marL="73025" marR="73025" marT="27305" marB="27305"/>
                </a:tc>
              </a:tr>
              <a:tr h="370840">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ea typeface="Times New Roman"/>
                          <a:cs typeface="Times New Roman"/>
                        </a:rPr>
                        <a:t>Students may use no technology.</a:t>
                      </a:r>
                    </a:p>
                  </a:txBody>
                  <a:tcPr/>
                </a:tc>
                <a:tc>
                  <a:txBody>
                    <a:bodyPr/>
                    <a:lstStyle/>
                    <a:p>
                      <a:pPr algn="ctr"/>
                      <a:r>
                        <a:rPr lang="en-US" dirty="0" smtClean="0"/>
                        <a:t>14</a:t>
                      </a:r>
                      <a:endParaRPr lang="en-US" dirty="0"/>
                    </a:p>
                  </a:txBody>
                  <a:tcPr/>
                </a:tc>
                <a:tc>
                  <a:txBody>
                    <a:bodyPr/>
                    <a:lstStyle/>
                    <a:p>
                      <a:pPr algn="ctr"/>
                      <a:r>
                        <a:rPr lang="en-US" dirty="0" smtClean="0"/>
                        <a:t>17</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Times New Roman"/>
                        </a:rPr>
                        <a:t>Students may use calculators, but no computers.</a:t>
                      </a:r>
                    </a:p>
                  </a:txBody>
                  <a:tcPr/>
                </a:tc>
                <a:tc>
                  <a:txBody>
                    <a:bodyPr/>
                    <a:lstStyle/>
                    <a:p>
                      <a:pPr algn="ctr"/>
                      <a:r>
                        <a:rPr lang="en-US" dirty="0" smtClean="0"/>
                        <a:t>59</a:t>
                      </a:r>
                      <a:endParaRPr lang="en-US" dirty="0"/>
                    </a:p>
                  </a:txBody>
                  <a:tcPr/>
                </a:tc>
                <a:tc>
                  <a:txBody>
                    <a:bodyPr/>
                    <a:lstStyle/>
                    <a:p>
                      <a:pPr algn="ctr"/>
                      <a:r>
                        <a:rPr lang="en-US" dirty="0" smtClean="0"/>
                        <a:t>70</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Times New Roman"/>
                        </a:rPr>
                        <a:t>Students may use computers  with symbolic manipulation software, but without access to the Internet.</a:t>
                      </a:r>
                    </a:p>
                  </a:txBody>
                  <a:tcPr/>
                </a:tc>
                <a:tc>
                  <a:txBody>
                    <a:bodyPr/>
                    <a:lstStyle/>
                    <a:p>
                      <a:pPr algn="ctr"/>
                      <a:r>
                        <a:rPr lang="en-US" dirty="0" smtClean="0"/>
                        <a:t>2</a:t>
                      </a:r>
                      <a:endParaRPr lang="en-US" dirty="0"/>
                    </a:p>
                  </a:txBody>
                  <a:tcPr/>
                </a:tc>
                <a:tc>
                  <a:txBody>
                    <a:bodyPr/>
                    <a:lstStyle/>
                    <a:p>
                      <a:pPr algn="ctr"/>
                      <a:r>
                        <a:rPr lang="en-US" dirty="0" smtClean="0"/>
                        <a:t>2</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Times New Roman"/>
                        </a:rPr>
                        <a:t>Students may use computers, including access to the internet.</a:t>
                      </a:r>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Times New Roman"/>
                        </a:rPr>
                        <a:t>Students have the free choice of which technology to use</a:t>
                      </a:r>
                    </a:p>
                  </a:txBody>
                  <a:tcPr/>
                </a:tc>
                <a:tc>
                  <a:txBody>
                    <a:bodyPr/>
                    <a:lstStyle/>
                    <a:p>
                      <a:pPr algn="ctr"/>
                      <a:r>
                        <a:rPr lang="en-US" dirty="0" smtClean="0"/>
                        <a:t>4</a:t>
                      </a:r>
                      <a:endParaRPr lang="en-US" dirty="0"/>
                    </a:p>
                  </a:txBody>
                  <a:tcPr/>
                </a:tc>
                <a:tc>
                  <a:txBody>
                    <a:bodyPr/>
                    <a:lstStyle/>
                    <a:p>
                      <a:pPr algn="ctr"/>
                      <a:r>
                        <a:rPr lang="en-US" dirty="0" smtClean="0"/>
                        <a:t>5</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Times New Roman"/>
                        </a:rPr>
                        <a:t>I prefer some other practice for technology use on quizzes, tests, and exams</a:t>
                      </a:r>
                    </a:p>
                  </a:txBody>
                  <a:tcPr/>
                </a:tc>
                <a:tc>
                  <a:txBody>
                    <a:bodyPr/>
                    <a:lstStyle/>
                    <a:p>
                      <a:pPr algn="ctr"/>
                      <a:r>
                        <a:rPr lang="en-US" dirty="0" smtClean="0"/>
                        <a:t>5</a:t>
                      </a:r>
                      <a:endParaRPr lang="en-US" dirty="0"/>
                    </a:p>
                  </a:txBody>
                  <a:tcPr/>
                </a:tc>
                <a:tc>
                  <a:txBody>
                    <a:bodyPr/>
                    <a:lstStyle/>
                    <a:p>
                      <a:pPr algn="ctr"/>
                      <a:r>
                        <a:rPr lang="en-US" dirty="0" smtClean="0"/>
                        <a:t>6</a:t>
                      </a:r>
                      <a:endParaRPr lang="en-US" dirty="0"/>
                    </a:p>
                  </a:txBody>
                  <a:tcPr/>
                </a:tc>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11</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252252859"/>
              </p:ext>
            </p:extLst>
          </p:nvPr>
        </p:nvGraphicFramePr>
        <p:xfrm>
          <a:off x="533400" y="1219200"/>
          <a:ext cx="8229600" cy="5255260"/>
        </p:xfrm>
        <a:graphic>
          <a:graphicData uri="http://schemas.openxmlformats.org/drawingml/2006/table">
            <a:tbl>
              <a:tblPr firstRow="1" bandRow="1">
                <a:tableStyleId>{5C22544A-7EE6-4342-B048-85BDC9FD1C3A}</a:tableStyleId>
              </a:tblPr>
              <a:tblGrid>
                <a:gridCol w="5257800"/>
                <a:gridCol w="1676400"/>
                <a:gridCol w="1295400"/>
              </a:tblGrid>
              <a:tr h="370840">
                <a:tc>
                  <a:txBody>
                    <a:bodyPr/>
                    <a:lstStyle/>
                    <a:p>
                      <a:pPr marL="0" marR="0" algn="l">
                        <a:spcBef>
                          <a:spcPts val="0"/>
                        </a:spcBef>
                        <a:spcAft>
                          <a:spcPts val="0"/>
                        </a:spcAft>
                      </a:pPr>
                      <a:r>
                        <a:rPr lang="en-US" sz="2000" smtClean="0">
                          <a:solidFill>
                            <a:srgbClr val="FFFFFF"/>
                          </a:solidFill>
                          <a:latin typeface="Calibri"/>
                          <a:ea typeface="Times New Roman"/>
                          <a:cs typeface="Times New Roman"/>
                        </a:rPr>
                        <a:t>Answer  </a:t>
                      </a:r>
                      <a:endParaRPr lang="en-US" sz="2000" dirty="0">
                        <a:solidFill>
                          <a:srgbClr val="FFFFFF"/>
                        </a:solidFill>
                        <a:latin typeface="Calibri"/>
                        <a:ea typeface="Times New Roman"/>
                        <a:cs typeface="Times New Roman"/>
                      </a:endParaRPr>
                    </a:p>
                  </a:txBody>
                  <a:tcPr marL="73025" marR="73025" marT="27305" marB="27305"/>
                </a:tc>
                <a:tc>
                  <a:txBody>
                    <a:bodyPr/>
                    <a:lstStyle/>
                    <a:p>
                      <a:pPr marL="0" marR="0" algn="ctr">
                        <a:spcBef>
                          <a:spcPts val="0"/>
                        </a:spcBef>
                        <a:spcAft>
                          <a:spcPts val="0"/>
                        </a:spcAft>
                      </a:pPr>
                      <a:r>
                        <a:rPr lang="en-US" sz="2000" dirty="0">
                          <a:solidFill>
                            <a:srgbClr val="FFFFFF"/>
                          </a:solidFill>
                          <a:latin typeface="Calibri"/>
                          <a:ea typeface="Times New Roman"/>
                          <a:cs typeface="Times New Roman"/>
                        </a:rPr>
                        <a:t>Response</a:t>
                      </a:r>
                    </a:p>
                  </a:txBody>
                  <a:tcPr marL="73025" marR="73025" marT="27305" marB="27305"/>
                </a:tc>
                <a:tc>
                  <a:txBody>
                    <a:bodyPr/>
                    <a:lstStyle/>
                    <a:p>
                      <a:pPr marL="0" marR="0" algn="ctr">
                        <a:spcBef>
                          <a:spcPts val="0"/>
                        </a:spcBef>
                        <a:spcAft>
                          <a:spcPts val="0"/>
                        </a:spcAft>
                      </a:pPr>
                      <a:r>
                        <a:rPr lang="en-US" sz="2000">
                          <a:solidFill>
                            <a:srgbClr val="FFFFFF"/>
                          </a:solidFill>
                          <a:latin typeface="Calibri"/>
                          <a:ea typeface="Times New Roman"/>
                          <a:cs typeface="Times New Roman"/>
                        </a:rPr>
                        <a:t>%</a:t>
                      </a:r>
                    </a:p>
                  </a:txBody>
                  <a:tcPr marL="73025" marR="73025" marT="27305" marB="27305"/>
                </a:tc>
              </a:tr>
              <a:tr h="370840">
                <a:tc>
                  <a:txBody>
                    <a:bodyPr/>
                    <a:lstStyle/>
                    <a:p>
                      <a:pPr marL="0" marR="0" algn="l">
                        <a:lnSpc>
                          <a:spcPct val="115000"/>
                        </a:lnSpc>
                        <a:spcBef>
                          <a:spcPts val="0"/>
                        </a:spcBef>
                        <a:spcAft>
                          <a:spcPts val="0"/>
                        </a:spcAft>
                      </a:pPr>
                      <a:r>
                        <a:rPr lang="en-US" sz="2000" dirty="0">
                          <a:latin typeface="Calibri"/>
                          <a:ea typeface="Times New Roman"/>
                          <a:cs typeface="Times New Roman"/>
                        </a:rPr>
                        <a:t>Students have the free choice of which calculator they use.</a:t>
                      </a:r>
                    </a:p>
                  </a:txBody>
                  <a:tcPr marL="73025" marR="73025" marT="27305" marB="27305" anchor="ctr"/>
                </a:tc>
                <a:tc>
                  <a:txBody>
                    <a:bodyPr/>
                    <a:lstStyle/>
                    <a:p>
                      <a:pPr marL="0" marR="0" algn="ctr">
                        <a:lnSpc>
                          <a:spcPct val="115000"/>
                        </a:lnSpc>
                        <a:spcBef>
                          <a:spcPts val="0"/>
                        </a:spcBef>
                        <a:spcAft>
                          <a:spcPts val="0"/>
                        </a:spcAft>
                      </a:pPr>
                      <a:r>
                        <a:rPr lang="en-US" sz="2000" dirty="0">
                          <a:latin typeface="Calibri"/>
                          <a:ea typeface="Times New Roman"/>
                          <a:cs typeface="Times New Roman"/>
                        </a:rPr>
                        <a:t>19</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30%</a:t>
                      </a:r>
                    </a:p>
                  </a:txBody>
                  <a:tcPr marL="73025" marR="73025" marT="27305" marB="27305" anchor="ctr"/>
                </a:tc>
              </a:tr>
              <a:tr h="370840">
                <a:tc>
                  <a:txBody>
                    <a:bodyPr/>
                    <a:lstStyle/>
                    <a:p>
                      <a:pPr marL="0" marR="0" algn="l">
                        <a:lnSpc>
                          <a:spcPct val="115000"/>
                        </a:lnSpc>
                        <a:spcBef>
                          <a:spcPts val="0"/>
                        </a:spcBef>
                        <a:spcAft>
                          <a:spcPts val="0"/>
                        </a:spcAft>
                      </a:pPr>
                      <a:r>
                        <a:rPr lang="en-US" sz="2000" dirty="0">
                          <a:latin typeface="Calibri"/>
                          <a:ea typeface="Times New Roman"/>
                          <a:cs typeface="Times New Roman"/>
                        </a:rPr>
                        <a:t>Students may use any calculator except calculators which permit the use of symbolic manipulation software (such as Derive).</a:t>
                      </a:r>
                    </a:p>
                  </a:txBody>
                  <a:tcPr marL="73025" marR="73025" marT="27305" marB="27305" anchor="ctr"/>
                </a:tc>
                <a:tc>
                  <a:txBody>
                    <a:bodyPr/>
                    <a:lstStyle/>
                    <a:p>
                      <a:pPr marL="0" marR="0" algn="ctr">
                        <a:lnSpc>
                          <a:spcPct val="115000"/>
                        </a:lnSpc>
                        <a:spcBef>
                          <a:spcPts val="0"/>
                        </a:spcBef>
                        <a:spcAft>
                          <a:spcPts val="0"/>
                        </a:spcAft>
                      </a:pPr>
                      <a:r>
                        <a:rPr lang="en-US" sz="2000" dirty="0">
                          <a:latin typeface="Calibri"/>
                          <a:ea typeface="Times New Roman"/>
                          <a:cs typeface="Times New Roman"/>
                        </a:rPr>
                        <a:t>10</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16%</a:t>
                      </a:r>
                    </a:p>
                  </a:txBody>
                  <a:tcPr marL="73025" marR="73025" marT="27305" marB="27305" anchor="ctr"/>
                </a:tc>
              </a:tr>
              <a:tr h="370840">
                <a:tc>
                  <a:txBody>
                    <a:bodyPr/>
                    <a:lstStyle/>
                    <a:p>
                      <a:pPr marL="0" marR="0" algn="l">
                        <a:lnSpc>
                          <a:spcPct val="115000"/>
                        </a:lnSpc>
                        <a:spcBef>
                          <a:spcPts val="0"/>
                        </a:spcBef>
                        <a:spcAft>
                          <a:spcPts val="0"/>
                        </a:spcAft>
                      </a:pPr>
                      <a:r>
                        <a:rPr lang="en-US" sz="2000" dirty="0">
                          <a:latin typeface="Calibri"/>
                          <a:ea typeface="Times New Roman"/>
                          <a:cs typeface="Times New Roman"/>
                        </a:rPr>
                        <a:t>Students may use any scientific graphing calculator as long as it doesn’t support symbolic manipulation software.</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23</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36%</a:t>
                      </a:r>
                    </a:p>
                  </a:txBody>
                  <a:tcPr marL="73025" marR="73025" marT="27305" marB="27305" anchor="ctr"/>
                </a:tc>
              </a:tr>
              <a:tr h="370840">
                <a:tc>
                  <a:txBody>
                    <a:bodyPr/>
                    <a:lstStyle/>
                    <a:p>
                      <a:pPr marL="0" marR="0" algn="l">
                        <a:lnSpc>
                          <a:spcPct val="115000"/>
                        </a:lnSpc>
                        <a:spcBef>
                          <a:spcPts val="0"/>
                        </a:spcBef>
                        <a:spcAft>
                          <a:spcPts val="0"/>
                        </a:spcAft>
                      </a:pPr>
                      <a:r>
                        <a:rPr lang="en-US" sz="2000" dirty="0">
                          <a:latin typeface="Calibri"/>
                          <a:ea typeface="Times New Roman"/>
                          <a:cs typeface="Times New Roman"/>
                        </a:rPr>
                        <a:t>Students may use only scientific calculators without graphing capabilities</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4</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6%</a:t>
                      </a:r>
                    </a:p>
                  </a:txBody>
                  <a:tcPr marL="73025" marR="73025" marT="27305" marB="27305" anchor="ctr"/>
                </a:tc>
              </a:tr>
              <a:tr h="370840">
                <a:tc>
                  <a:txBody>
                    <a:bodyPr/>
                    <a:lstStyle/>
                    <a:p>
                      <a:pPr marL="0" marR="0" algn="l">
                        <a:lnSpc>
                          <a:spcPct val="115000"/>
                        </a:lnSpc>
                        <a:spcBef>
                          <a:spcPts val="0"/>
                        </a:spcBef>
                        <a:spcAft>
                          <a:spcPts val="0"/>
                        </a:spcAft>
                      </a:pPr>
                      <a:r>
                        <a:rPr lang="en-US" sz="2000" dirty="0">
                          <a:latin typeface="Calibri"/>
                          <a:ea typeface="Times New Roman"/>
                          <a:cs typeface="Times New Roman"/>
                        </a:rPr>
                        <a:t>Students may not use any calculators</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2</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3%</a:t>
                      </a:r>
                    </a:p>
                  </a:txBody>
                  <a:tcPr marL="73025" marR="73025" marT="27305" marB="27305" anchor="ctr"/>
                </a:tc>
              </a:tr>
              <a:tr h="370840">
                <a:tc>
                  <a:txBody>
                    <a:bodyPr/>
                    <a:lstStyle/>
                    <a:p>
                      <a:pPr marL="0" marR="0" algn="l">
                        <a:lnSpc>
                          <a:spcPct val="115000"/>
                        </a:lnSpc>
                        <a:spcBef>
                          <a:spcPts val="0"/>
                        </a:spcBef>
                        <a:spcAft>
                          <a:spcPts val="0"/>
                        </a:spcAft>
                      </a:pPr>
                      <a:r>
                        <a:rPr lang="en-US" sz="2000" dirty="0">
                          <a:latin typeface="Calibri"/>
                          <a:ea typeface="Times New Roman"/>
                          <a:cs typeface="Times New Roman"/>
                        </a:rPr>
                        <a:t>I prefer some other practice for calculator use on quizzes, tests, and exams</a:t>
                      </a:r>
                    </a:p>
                  </a:txBody>
                  <a:tcPr marL="73025" marR="73025" marT="27305" marB="27305" anchor="ctr"/>
                </a:tc>
                <a:tc>
                  <a:txBody>
                    <a:bodyPr/>
                    <a:lstStyle/>
                    <a:p>
                      <a:pPr marL="0" marR="0" algn="ctr">
                        <a:lnSpc>
                          <a:spcPct val="115000"/>
                        </a:lnSpc>
                        <a:spcBef>
                          <a:spcPts val="0"/>
                        </a:spcBef>
                        <a:spcAft>
                          <a:spcPts val="0"/>
                        </a:spcAft>
                      </a:pPr>
                      <a:r>
                        <a:rPr lang="en-US" sz="2000" dirty="0">
                          <a:latin typeface="Calibri"/>
                          <a:ea typeface="Times New Roman"/>
                          <a:cs typeface="Times New Roman"/>
                        </a:rPr>
                        <a:t>6</a:t>
                      </a:r>
                    </a:p>
                  </a:txBody>
                  <a:tcPr marL="73025" marR="73025" marT="27305" marB="27305" anchor="ctr"/>
                </a:tc>
                <a:tc>
                  <a:txBody>
                    <a:bodyPr/>
                    <a:lstStyle/>
                    <a:p>
                      <a:pPr marL="0" marR="0" algn="ctr">
                        <a:lnSpc>
                          <a:spcPct val="115000"/>
                        </a:lnSpc>
                        <a:spcBef>
                          <a:spcPts val="0"/>
                        </a:spcBef>
                        <a:spcAft>
                          <a:spcPts val="0"/>
                        </a:spcAft>
                      </a:pPr>
                      <a:r>
                        <a:rPr lang="en-US" sz="2000" dirty="0">
                          <a:latin typeface="Calibri"/>
                          <a:ea typeface="Times New Roman"/>
                          <a:cs typeface="Times New Roman"/>
                        </a:rPr>
                        <a:t>9%</a:t>
                      </a:r>
                    </a:p>
                  </a:txBody>
                  <a:tcPr marL="73025" marR="73025" marT="27305" marB="27305" anchor="ct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of the Survey </a:t>
            </a:r>
            <a:endParaRPr lang="en-US" dirty="0"/>
          </a:p>
        </p:txBody>
      </p:sp>
      <p:sp>
        <p:nvSpPr>
          <p:cNvPr id="3" name="Content Placeholder 2"/>
          <p:cNvSpPr>
            <a:spLocks noGrp="1"/>
          </p:cNvSpPr>
          <p:nvPr>
            <p:ph idx="1"/>
          </p:nvPr>
        </p:nvSpPr>
        <p:spPr/>
        <p:txBody>
          <a:bodyPr/>
          <a:lstStyle/>
          <a:p>
            <a:r>
              <a:rPr lang="en-US" dirty="0" smtClean="0"/>
              <a:t>At the Fall Section meeting of CONCUR in 2010, the members present, Chandra </a:t>
            </a:r>
            <a:r>
              <a:rPr lang="en-US" dirty="0" err="1" smtClean="0"/>
              <a:t>Dinavahi</a:t>
            </a:r>
            <a:r>
              <a:rPr lang="en-US" dirty="0" smtClean="0"/>
              <a:t>, Bill Fuller, Oliver Ruff, and David Stuckey, had a robust brain-storming session of possible ideas and topics for inclusion in a possible survey of Calculus teaching.</a:t>
            </a: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12</a:t>
            </a:r>
            <a:endParaRPr lang="en-US" dirty="0"/>
          </a:p>
        </p:txBody>
      </p:sp>
      <p:sp>
        <p:nvSpPr>
          <p:cNvPr id="3" name="Content Placeholder 2"/>
          <p:cNvSpPr>
            <a:spLocks noGrp="1"/>
          </p:cNvSpPr>
          <p:nvPr>
            <p:ph idx="1"/>
          </p:nvPr>
        </p:nvSpPr>
        <p:spPr/>
        <p:txBody>
          <a:bodyPr>
            <a:normAutofit/>
          </a:bodyPr>
          <a:lstStyle/>
          <a:p>
            <a:pPr>
              <a:buNone/>
            </a:pPr>
            <a:r>
              <a:rPr lang="en-US" sz="1800" dirty="0" smtClean="0"/>
              <a:t>Testing instruments</a:t>
            </a:r>
          </a:p>
          <a:p>
            <a:pPr>
              <a:buNone/>
            </a:pPr>
            <a:endParaRPr lang="en-US" sz="1800" dirty="0"/>
          </a:p>
        </p:txBody>
      </p:sp>
      <p:graphicFrame>
        <p:nvGraphicFramePr>
          <p:cNvPr id="6" name="Table 5"/>
          <p:cNvGraphicFramePr>
            <a:graphicFrameLocks noGrp="1"/>
          </p:cNvGraphicFramePr>
          <p:nvPr/>
        </p:nvGraphicFramePr>
        <p:xfrm>
          <a:off x="1447800" y="2362200"/>
          <a:ext cx="6096000" cy="430784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pPr marL="0" marR="0" algn="l">
                        <a:spcBef>
                          <a:spcPts val="0"/>
                        </a:spcBef>
                        <a:spcAft>
                          <a:spcPts val="0"/>
                        </a:spcAft>
                      </a:pPr>
                      <a:r>
                        <a:rPr lang="en-US" sz="1000" dirty="0">
                          <a:solidFill>
                            <a:srgbClr val="FFFFFF"/>
                          </a:solidFill>
                          <a:latin typeface="Calibri"/>
                          <a:ea typeface="Times New Roman"/>
                          <a:cs typeface="Times New Roman"/>
                        </a:rPr>
                        <a:t>Question</a:t>
                      </a:r>
                    </a:p>
                  </a:txBody>
                  <a:tcPr marL="73025" marR="73025" marT="27305" marB="27305"/>
                </a:tc>
                <a:tc>
                  <a:txBody>
                    <a:bodyPr/>
                    <a:lstStyle/>
                    <a:p>
                      <a:pPr marL="0" marR="0" algn="ctr">
                        <a:spcBef>
                          <a:spcPts val="0"/>
                        </a:spcBef>
                        <a:spcAft>
                          <a:spcPts val="0"/>
                        </a:spcAft>
                      </a:pPr>
                      <a:r>
                        <a:rPr lang="en-US" sz="1000" dirty="0">
                          <a:solidFill>
                            <a:srgbClr val="FFFFFF"/>
                          </a:solidFill>
                          <a:latin typeface="Calibri"/>
                          <a:ea typeface="Times New Roman"/>
                          <a:cs typeface="Times New Roman"/>
                        </a:rPr>
                        <a:t>Every day</a:t>
                      </a:r>
                    </a:p>
                  </a:txBody>
                  <a:tcPr marL="73025" marR="73025" marT="27305" marB="27305"/>
                </a:tc>
                <a:tc>
                  <a:txBody>
                    <a:bodyPr/>
                    <a:lstStyle/>
                    <a:p>
                      <a:pPr marL="0" marR="0" algn="ctr">
                        <a:spcBef>
                          <a:spcPts val="0"/>
                        </a:spcBef>
                        <a:spcAft>
                          <a:spcPts val="0"/>
                        </a:spcAft>
                      </a:pPr>
                      <a:r>
                        <a:rPr lang="en-US" sz="1000" dirty="0">
                          <a:solidFill>
                            <a:srgbClr val="FFFFFF"/>
                          </a:solidFill>
                          <a:latin typeface="Calibri"/>
                          <a:ea typeface="Times New Roman"/>
                          <a:cs typeface="Times New Roman"/>
                        </a:rPr>
                        <a:t>Several times a week, but not every day</a:t>
                      </a:r>
                    </a:p>
                  </a:txBody>
                  <a:tcPr marL="73025" marR="73025" marT="27305" marB="27305"/>
                </a:tc>
                <a:tc>
                  <a:txBody>
                    <a:bodyPr/>
                    <a:lstStyle/>
                    <a:p>
                      <a:pPr marL="0" marR="0" algn="ctr">
                        <a:spcBef>
                          <a:spcPts val="0"/>
                        </a:spcBef>
                        <a:spcAft>
                          <a:spcPts val="0"/>
                        </a:spcAft>
                      </a:pPr>
                      <a:r>
                        <a:rPr lang="en-US" sz="1000" dirty="0">
                          <a:solidFill>
                            <a:srgbClr val="FFFFFF"/>
                          </a:solidFill>
                          <a:latin typeface="Calibri"/>
                          <a:ea typeface="Times New Roman"/>
                          <a:cs typeface="Times New Roman"/>
                        </a:rPr>
                        <a:t>Several times during the course, but not every week</a:t>
                      </a:r>
                    </a:p>
                  </a:txBody>
                  <a:tcPr marL="73025" marR="73025" marT="27305" marB="27305"/>
                </a:tc>
                <a:tc>
                  <a:txBody>
                    <a:bodyPr/>
                    <a:lstStyle/>
                    <a:p>
                      <a:pPr marL="0" marR="0" algn="ctr">
                        <a:spcBef>
                          <a:spcPts val="0"/>
                        </a:spcBef>
                        <a:spcAft>
                          <a:spcPts val="0"/>
                        </a:spcAft>
                      </a:pPr>
                      <a:r>
                        <a:rPr lang="en-US" sz="1000" dirty="0">
                          <a:solidFill>
                            <a:srgbClr val="FFFFFF"/>
                          </a:solidFill>
                          <a:latin typeface="Calibri"/>
                          <a:ea typeface="Times New Roman"/>
                          <a:cs typeface="Times New Roman"/>
                        </a:rPr>
                        <a:t>Never</a:t>
                      </a:r>
                    </a:p>
                  </a:txBody>
                  <a:tcPr marL="73025" marR="73025" marT="27305" marB="27305"/>
                </a:tc>
                <a:tc>
                  <a:txBody>
                    <a:bodyPr/>
                    <a:lstStyle/>
                    <a:p>
                      <a:pPr marL="0" marR="0" algn="ctr">
                        <a:spcBef>
                          <a:spcPts val="0"/>
                        </a:spcBef>
                        <a:spcAft>
                          <a:spcPts val="0"/>
                        </a:spcAft>
                      </a:pPr>
                      <a:r>
                        <a:rPr lang="en-US" sz="1000" dirty="0">
                          <a:solidFill>
                            <a:srgbClr val="FFFFFF"/>
                          </a:solidFill>
                          <a:latin typeface="Calibri"/>
                          <a:ea typeface="Times New Roman"/>
                          <a:cs typeface="Times New Roman"/>
                        </a:rPr>
                        <a:t>Responses</a:t>
                      </a:r>
                    </a:p>
                  </a:txBody>
                  <a:tcPr marL="73025" marR="73025" marT="27305" marB="27305"/>
                </a:tc>
              </a:tr>
              <a:tr h="370840">
                <a:tc>
                  <a:txBody>
                    <a:bodyPr/>
                    <a:lstStyle/>
                    <a:p>
                      <a:pPr marL="0" marR="0" algn="l">
                        <a:lnSpc>
                          <a:spcPct val="115000"/>
                        </a:lnSpc>
                        <a:spcBef>
                          <a:spcPts val="0"/>
                        </a:spcBef>
                        <a:spcAft>
                          <a:spcPts val="0"/>
                        </a:spcAft>
                      </a:pPr>
                      <a:r>
                        <a:rPr lang="en-US" sz="1000">
                          <a:latin typeface="Calibri"/>
                          <a:ea typeface="Times New Roman"/>
                          <a:cs typeface="Times New Roman"/>
                        </a:rPr>
                        <a:t>Short answer questions (free response)</a:t>
                      </a:r>
                    </a:p>
                  </a:txBody>
                  <a:tcPr marL="73025" marR="73025" marT="27305" marB="27305" anchor="ctr"/>
                </a:tc>
                <a:tc>
                  <a:txBody>
                    <a:bodyPr/>
                    <a:lstStyle/>
                    <a:p>
                      <a:pPr marL="0" marR="0" algn="ctr">
                        <a:lnSpc>
                          <a:spcPct val="115000"/>
                        </a:lnSpc>
                        <a:spcBef>
                          <a:spcPts val="0"/>
                        </a:spcBef>
                        <a:spcAft>
                          <a:spcPts val="0"/>
                        </a:spcAft>
                      </a:pPr>
                      <a:r>
                        <a:rPr lang="en-US" sz="1000">
                          <a:latin typeface="Calibri"/>
                          <a:ea typeface="Times New Roman"/>
                          <a:cs typeface="Times New Roman"/>
                        </a:rPr>
                        <a:t>15</a:t>
                      </a:r>
                    </a:p>
                  </a:txBody>
                  <a:tcPr marL="73025" marR="73025" marT="27305" marB="27305" anchor="ctr"/>
                </a:tc>
                <a:tc>
                  <a:txBody>
                    <a:bodyPr/>
                    <a:lstStyle/>
                    <a:p>
                      <a:pPr marL="0" marR="0" algn="ctr">
                        <a:lnSpc>
                          <a:spcPct val="115000"/>
                        </a:lnSpc>
                        <a:spcBef>
                          <a:spcPts val="0"/>
                        </a:spcBef>
                        <a:spcAft>
                          <a:spcPts val="0"/>
                        </a:spcAft>
                      </a:pPr>
                      <a:r>
                        <a:rPr lang="en-US" sz="1000">
                          <a:latin typeface="Calibri"/>
                          <a:ea typeface="Times New Roman"/>
                          <a:cs typeface="Times New Roman"/>
                        </a:rPr>
                        <a:t>24</a:t>
                      </a:r>
                    </a:p>
                  </a:txBody>
                  <a:tcPr marL="73025" marR="73025" marT="27305" marB="27305" anchor="ctr"/>
                </a:tc>
                <a:tc>
                  <a:txBody>
                    <a:bodyPr/>
                    <a:lstStyle/>
                    <a:p>
                      <a:pPr marL="0" marR="0" algn="ctr">
                        <a:lnSpc>
                          <a:spcPct val="115000"/>
                        </a:lnSpc>
                        <a:spcBef>
                          <a:spcPts val="0"/>
                        </a:spcBef>
                        <a:spcAft>
                          <a:spcPts val="0"/>
                        </a:spcAft>
                      </a:pPr>
                      <a:r>
                        <a:rPr lang="en-US" sz="1000">
                          <a:latin typeface="Calibri"/>
                          <a:ea typeface="Times New Roman"/>
                          <a:cs typeface="Times New Roman"/>
                        </a:rPr>
                        <a:t>32</a:t>
                      </a:r>
                    </a:p>
                  </a:txBody>
                  <a:tcPr marL="73025" marR="73025" marT="27305" marB="27305" anchor="ctr"/>
                </a:tc>
                <a:tc>
                  <a:txBody>
                    <a:bodyPr/>
                    <a:lstStyle/>
                    <a:p>
                      <a:pPr marL="0" marR="0" algn="ctr">
                        <a:lnSpc>
                          <a:spcPct val="115000"/>
                        </a:lnSpc>
                        <a:spcBef>
                          <a:spcPts val="0"/>
                        </a:spcBef>
                        <a:spcAft>
                          <a:spcPts val="0"/>
                        </a:spcAft>
                      </a:pPr>
                      <a:r>
                        <a:rPr lang="en-US" sz="1000">
                          <a:latin typeface="Calibri"/>
                          <a:ea typeface="Times New Roman"/>
                          <a:cs typeface="Times New Roman"/>
                        </a:rPr>
                        <a:t>12</a:t>
                      </a:r>
                    </a:p>
                  </a:txBody>
                  <a:tcPr marL="73025" marR="73025" marT="27305" marB="27305" anchor="ctr"/>
                </a:tc>
                <a:tc>
                  <a:txBody>
                    <a:bodyPr/>
                    <a:lstStyle/>
                    <a:p>
                      <a:pPr marL="0" marR="0" algn="ctr">
                        <a:lnSpc>
                          <a:spcPct val="115000"/>
                        </a:lnSpc>
                        <a:spcBef>
                          <a:spcPts val="0"/>
                        </a:spcBef>
                        <a:spcAft>
                          <a:spcPts val="0"/>
                        </a:spcAft>
                      </a:pPr>
                      <a:r>
                        <a:rPr lang="en-US" sz="1000" dirty="0">
                          <a:latin typeface="Calibri"/>
                          <a:ea typeface="Times New Roman"/>
                          <a:cs typeface="Times New Roman"/>
                        </a:rPr>
                        <a:t>83</a:t>
                      </a:r>
                    </a:p>
                  </a:txBody>
                  <a:tcPr marL="73025" marR="73025" marT="27305" marB="27305" anchor="ctr"/>
                </a:tc>
              </a:tr>
              <a:tr h="370840">
                <a:tc>
                  <a:txBody>
                    <a:bodyPr/>
                    <a:lstStyle/>
                    <a:p>
                      <a:pPr marL="0" marR="0" algn="l">
                        <a:lnSpc>
                          <a:spcPct val="115000"/>
                        </a:lnSpc>
                        <a:spcBef>
                          <a:spcPts val="0"/>
                        </a:spcBef>
                        <a:spcAft>
                          <a:spcPts val="0"/>
                        </a:spcAft>
                      </a:pPr>
                      <a:r>
                        <a:rPr lang="en-US" sz="1000">
                          <a:latin typeface="Calibri"/>
                          <a:ea typeface="Times New Roman"/>
                          <a:cs typeface="Times New Roman"/>
                        </a:rPr>
                        <a:t>Objective questions (multiple choice, matching, etc.)</a:t>
                      </a:r>
                    </a:p>
                  </a:txBody>
                  <a:tcPr marL="73025" marR="73025" marT="27305" marB="27305" anchor="ctr"/>
                </a:tc>
                <a:tc>
                  <a:txBody>
                    <a:bodyPr/>
                    <a:lstStyle/>
                    <a:p>
                      <a:pPr marL="0" marR="0" algn="ctr">
                        <a:lnSpc>
                          <a:spcPct val="115000"/>
                        </a:lnSpc>
                        <a:spcBef>
                          <a:spcPts val="0"/>
                        </a:spcBef>
                        <a:spcAft>
                          <a:spcPts val="0"/>
                        </a:spcAft>
                      </a:pPr>
                      <a:r>
                        <a:rPr lang="en-US" sz="1000">
                          <a:latin typeface="Calibri"/>
                          <a:ea typeface="Times New Roman"/>
                          <a:cs typeface="Times New Roman"/>
                        </a:rPr>
                        <a:t>1</a:t>
                      </a:r>
                    </a:p>
                  </a:txBody>
                  <a:tcPr marL="73025" marR="73025" marT="27305" marB="27305" anchor="ctr"/>
                </a:tc>
                <a:tc>
                  <a:txBody>
                    <a:bodyPr/>
                    <a:lstStyle/>
                    <a:p>
                      <a:pPr marL="0" marR="0" algn="ctr">
                        <a:lnSpc>
                          <a:spcPct val="115000"/>
                        </a:lnSpc>
                        <a:spcBef>
                          <a:spcPts val="0"/>
                        </a:spcBef>
                        <a:spcAft>
                          <a:spcPts val="0"/>
                        </a:spcAft>
                      </a:pPr>
                      <a:r>
                        <a:rPr lang="en-US" sz="1000">
                          <a:latin typeface="Calibri"/>
                          <a:ea typeface="Times New Roman"/>
                          <a:cs typeface="Times New Roman"/>
                        </a:rPr>
                        <a:t>8</a:t>
                      </a:r>
                    </a:p>
                  </a:txBody>
                  <a:tcPr marL="73025" marR="73025" marT="27305" marB="27305" anchor="ctr"/>
                </a:tc>
                <a:tc>
                  <a:txBody>
                    <a:bodyPr/>
                    <a:lstStyle/>
                    <a:p>
                      <a:pPr marL="0" marR="0" algn="ctr">
                        <a:lnSpc>
                          <a:spcPct val="115000"/>
                        </a:lnSpc>
                        <a:spcBef>
                          <a:spcPts val="0"/>
                        </a:spcBef>
                        <a:spcAft>
                          <a:spcPts val="0"/>
                        </a:spcAft>
                      </a:pPr>
                      <a:r>
                        <a:rPr lang="en-US" sz="1000">
                          <a:latin typeface="Calibri"/>
                          <a:ea typeface="Times New Roman"/>
                          <a:cs typeface="Times New Roman"/>
                        </a:rPr>
                        <a:t>28</a:t>
                      </a:r>
                    </a:p>
                  </a:txBody>
                  <a:tcPr marL="73025" marR="73025" marT="27305" marB="27305" anchor="ctr"/>
                </a:tc>
                <a:tc>
                  <a:txBody>
                    <a:bodyPr/>
                    <a:lstStyle/>
                    <a:p>
                      <a:pPr marL="0" marR="0" algn="ctr">
                        <a:lnSpc>
                          <a:spcPct val="115000"/>
                        </a:lnSpc>
                        <a:spcBef>
                          <a:spcPts val="0"/>
                        </a:spcBef>
                        <a:spcAft>
                          <a:spcPts val="0"/>
                        </a:spcAft>
                      </a:pPr>
                      <a:r>
                        <a:rPr lang="en-US" sz="1000">
                          <a:latin typeface="Calibri"/>
                          <a:ea typeface="Times New Roman"/>
                          <a:cs typeface="Times New Roman"/>
                        </a:rPr>
                        <a:t>47</a:t>
                      </a:r>
                    </a:p>
                  </a:txBody>
                  <a:tcPr marL="73025" marR="73025" marT="27305" marB="27305" anchor="ctr"/>
                </a:tc>
                <a:tc>
                  <a:txBody>
                    <a:bodyPr/>
                    <a:lstStyle/>
                    <a:p>
                      <a:pPr marL="0" marR="0" algn="ctr">
                        <a:lnSpc>
                          <a:spcPct val="115000"/>
                        </a:lnSpc>
                        <a:spcBef>
                          <a:spcPts val="0"/>
                        </a:spcBef>
                        <a:spcAft>
                          <a:spcPts val="0"/>
                        </a:spcAft>
                      </a:pPr>
                      <a:r>
                        <a:rPr lang="en-US" sz="1000" dirty="0">
                          <a:latin typeface="Calibri"/>
                          <a:ea typeface="Times New Roman"/>
                          <a:cs typeface="Times New Roman"/>
                        </a:rPr>
                        <a:t>84</a:t>
                      </a:r>
                    </a:p>
                  </a:txBody>
                  <a:tcPr marL="73025" marR="73025" marT="27305" marB="27305" anchor="ctr"/>
                </a:tc>
              </a:tr>
              <a:tr h="370840">
                <a:tc>
                  <a:txBody>
                    <a:bodyPr/>
                    <a:lstStyle/>
                    <a:p>
                      <a:pPr marL="0" marR="0" algn="l">
                        <a:lnSpc>
                          <a:spcPct val="115000"/>
                        </a:lnSpc>
                        <a:spcBef>
                          <a:spcPts val="0"/>
                        </a:spcBef>
                        <a:spcAft>
                          <a:spcPts val="0"/>
                        </a:spcAft>
                      </a:pPr>
                      <a:r>
                        <a:rPr lang="en-US" sz="1000">
                          <a:latin typeface="Calibri"/>
                          <a:ea typeface="Times New Roman"/>
                          <a:cs typeface="Times New Roman"/>
                        </a:rPr>
                        <a:t>Problems (free response)</a:t>
                      </a:r>
                    </a:p>
                  </a:txBody>
                  <a:tcPr marL="73025" marR="73025" marT="27305" marB="27305" anchor="ctr"/>
                </a:tc>
                <a:tc>
                  <a:txBody>
                    <a:bodyPr/>
                    <a:lstStyle/>
                    <a:p>
                      <a:pPr marL="0" marR="0" algn="ctr">
                        <a:lnSpc>
                          <a:spcPct val="115000"/>
                        </a:lnSpc>
                        <a:spcBef>
                          <a:spcPts val="0"/>
                        </a:spcBef>
                        <a:spcAft>
                          <a:spcPts val="0"/>
                        </a:spcAft>
                      </a:pPr>
                      <a:r>
                        <a:rPr lang="en-US" sz="1000">
                          <a:latin typeface="Calibri"/>
                          <a:ea typeface="Times New Roman"/>
                          <a:cs typeface="Times New Roman"/>
                        </a:rPr>
                        <a:t>33</a:t>
                      </a:r>
                    </a:p>
                  </a:txBody>
                  <a:tcPr marL="73025" marR="73025" marT="27305" marB="27305" anchor="ctr"/>
                </a:tc>
                <a:tc>
                  <a:txBody>
                    <a:bodyPr/>
                    <a:lstStyle/>
                    <a:p>
                      <a:pPr marL="0" marR="0" algn="ctr">
                        <a:lnSpc>
                          <a:spcPct val="115000"/>
                        </a:lnSpc>
                        <a:spcBef>
                          <a:spcPts val="0"/>
                        </a:spcBef>
                        <a:spcAft>
                          <a:spcPts val="0"/>
                        </a:spcAft>
                      </a:pPr>
                      <a:r>
                        <a:rPr lang="en-US" sz="1000">
                          <a:latin typeface="Calibri"/>
                          <a:ea typeface="Times New Roman"/>
                          <a:cs typeface="Times New Roman"/>
                        </a:rPr>
                        <a:t>31</a:t>
                      </a:r>
                    </a:p>
                  </a:txBody>
                  <a:tcPr marL="73025" marR="73025" marT="27305" marB="27305" anchor="ctr"/>
                </a:tc>
                <a:tc>
                  <a:txBody>
                    <a:bodyPr/>
                    <a:lstStyle/>
                    <a:p>
                      <a:pPr marL="0" marR="0" algn="ctr">
                        <a:lnSpc>
                          <a:spcPct val="115000"/>
                        </a:lnSpc>
                        <a:spcBef>
                          <a:spcPts val="0"/>
                        </a:spcBef>
                        <a:spcAft>
                          <a:spcPts val="0"/>
                        </a:spcAft>
                      </a:pPr>
                      <a:r>
                        <a:rPr lang="en-US" sz="1000">
                          <a:latin typeface="Calibri"/>
                          <a:ea typeface="Times New Roman"/>
                          <a:cs typeface="Times New Roman"/>
                        </a:rPr>
                        <a:t>20</a:t>
                      </a:r>
                    </a:p>
                  </a:txBody>
                  <a:tcPr marL="73025" marR="73025" marT="27305" marB="27305" anchor="ctr"/>
                </a:tc>
                <a:tc>
                  <a:txBody>
                    <a:bodyPr/>
                    <a:lstStyle/>
                    <a:p>
                      <a:pPr marL="0" marR="0" algn="ctr">
                        <a:lnSpc>
                          <a:spcPct val="115000"/>
                        </a:lnSpc>
                        <a:spcBef>
                          <a:spcPts val="0"/>
                        </a:spcBef>
                        <a:spcAft>
                          <a:spcPts val="0"/>
                        </a:spcAft>
                      </a:pPr>
                      <a:r>
                        <a:rPr lang="en-US" sz="1000">
                          <a:latin typeface="Calibri"/>
                          <a:ea typeface="Times New Roman"/>
                          <a:cs typeface="Times New Roman"/>
                        </a:rPr>
                        <a:t>0</a:t>
                      </a:r>
                    </a:p>
                  </a:txBody>
                  <a:tcPr marL="73025" marR="73025" marT="27305" marB="27305" anchor="ctr"/>
                </a:tc>
                <a:tc>
                  <a:txBody>
                    <a:bodyPr/>
                    <a:lstStyle/>
                    <a:p>
                      <a:pPr marL="0" marR="0" algn="ctr">
                        <a:lnSpc>
                          <a:spcPct val="115000"/>
                        </a:lnSpc>
                        <a:spcBef>
                          <a:spcPts val="0"/>
                        </a:spcBef>
                        <a:spcAft>
                          <a:spcPts val="0"/>
                        </a:spcAft>
                      </a:pPr>
                      <a:r>
                        <a:rPr lang="en-US" sz="1000" dirty="0">
                          <a:latin typeface="Calibri"/>
                          <a:ea typeface="Times New Roman"/>
                          <a:cs typeface="Times New Roman"/>
                        </a:rPr>
                        <a:t>84</a:t>
                      </a:r>
                    </a:p>
                  </a:txBody>
                  <a:tcPr marL="73025" marR="73025" marT="27305" marB="27305" anchor="ctr"/>
                </a:tc>
              </a:tr>
              <a:tr h="370840">
                <a:tc>
                  <a:txBody>
                    <a:bodyPr/>
                    <a:lstStyle/>
                    <a:p>
                      <a:pPr marL="0" marR="0" algn="l">
                        <a:lnSpc>
                          <a:spcPct val="115000"/>
                        </a:lnSpc>
                        <a:spcBef>
                          <a:spcPts val="0"/>
                        </a:spcBef>
                        <a:spcAft>
                          <a:spcPts val="0"/>
                        </a:spcAft>
                      </a:pPr>
                      <a:r>
                        <a:rPr lang="en-US" sz="1000">
                          <a:latin typeface="Calibri"/>
                          <a:ea typeface="Times New Roman"/>
                          <a:cs typeface="Times New Roman"/>
                        </a:rPr>
                        <a:t>Problems (guided response)</a:t>
                      </a:r>
                    </a:p>
                  </a:txBody>
                  <a:tcPr marL="73025" marR="73025" marT="27305" marB="27305" anchor="ctr"/>
                </a:tc>
                <a:tc>
                  <a:txBody>
                    <a:bodyPr/>
                    <a:lstStyle/>
                    <a:p>
                      <a:pPr marL="0" marR="0" algn="ctr">
                        <a:lnSpc>
                          <a:spcPct val="115000"/>
                        </a:lnSpc>
                        <a:spcBef>
                          <a:spcPts val="0"/>
                        </a:spcBef>
                        <a:spcAft>
                          <a:spcPts val="0"/>
                        </a:spcAft>
                      </a:pPr>
                      <a:r>
                        <a:rPr lang="en-US" sz="1000">
                          <a:latin typeface="Calibri"/>
                          <a:ea typeface="Times New Roman"/>
                          <a:cs typeface="Times New Roman"/>
                        </a:rPr>
                        <a:t>7</a:t>
                      </a:r>
                    </a:p>
                  </a:txBody>
                  <a:tcPr marL="73025" marR="73025" marT="27305" marB="27305" anchor="ctr"/>
                </a:tc>
                <a:tc>
                  <a:txBody>
                    <a:bodyPr/>
                    <a:lstStyle/>
                    <a:p>
                      <a:pPr marL="0" marR="0" algn="ctr">
                        <a:lnSpc>
                          <a:spcPct val="115000"/>
                        </a:lnSpc>
                        <a:spcBef>
                          <a:spcPts val="0"/>
                        </a:spcBef>
                        <a:spcAft>
                          <a:spcPts val="0"/>
                        </a:spcAft>
                      </a:pPr>
                      <a:r>
                        <a:rPr lang="en-US" sz="1000">
                          <a:latin typeface="Calibri"/>
                          <a:ea typeface="Times New Roman"/>
                          <a:cs typeface="Times New Roman"/>
                        </a:rPr>
                        <a:t>31</a:t>
                      </a:r>
                    </a:p>
                  </a:txBody>
                  <a:tcPr marL="73025" marR="73025" marT="27305" marB="27305" anchor="ctr"/>
                </a:tc>
                <a:tc>
                  <a:txBody>
                    <a:bodyPr/>
                    <a:lstStyle/>
                    <a:p>
                      <a:pPr marL="0" marR="0" algn="ctr">
                        <a:lnSpc>
                          <a:spcPct val="115000"/>
                        </a:lnSpc>
                        <a:spcBef>
                          <a:spcPts val="0"/>
                        </a:spcBef>
                        <a:spcAft>
                          <a:spcPts val="0"/>
                        </a:spcAft>
                      </a:pPr>
                      <a:r>
                        <a:rPr lang="en-US" sz="1000">
                          <a:latin typeface="Calibri"/>
                          <a:ea typeface="Times New Roman"/>
                          <a:cs typeface="Times New Roman"/>
                        </a:rPr>
                        <a:t>21</a:t>
                      </a:r>
                    </a:p>
                  </a:txBody>
                  <a:tcPr marL="73025" marR="73025" marT="27305" marB="27305" anchor="ctr"/>
                </a:tc>
                <a:tc>
                  <a:txBody>
                    <a:bodyPr/>
                    <a:lstStyle/>
                    <a:p>
                      <a:pPr marL="0" marR="0" algn="ctr">
                        <a:lnSpc>
                          <a:spcPct val="115000"/>
                        </a:lnSpc>
                        <a:spcBef>
                          <a:spcPts val="0"/>
                        </a:spcBef>
                        <a:spcAft>
                          <a:spcPts val="0"/>
                        </a:spcAft>
                      </a:pPr>
                      <a:r>
                        <a:rPr lang="en-US" sz="1000">
                          <a:latin typeface="Calibri"/>
                          <a:ea typeface="Times New Roman"/>
                          <a:cs typeface="Times New Roman"/>
                        </a:rPr>
                        <a:t>23</a:t>
                      </a:r>
                    </a:p>
                  </a:txBody>
                  <a:tcPr marL="73025" marR="73025" marT="27305" marB="27305" anchor="ctr"/>
                </a:tc>
                <a:tc>
                  <a:txBody>
                    <a:bodyPr/>
                    <a:lstStyle/>
                    <a:p>
                      <a:pPr marL="0" marR="0" algn="ctr">
                        <a:lnSpc>
                          <a:spcPct val="115000"/>
                        </a:lnSpc>
                        <a:spcBef>
                          <a:spcPts val="0"/>
                        </a:spcBef>
                        <a:spcAft>
                          <a:spcPts val="0"/>
                        </a:spcAft>
                      </a:pPr>
                      <a:r>
                        <a:rPr lang="en-US" sz="1000" dirty="0">
                          <a:latin typeface="Calibri"/>
                          <a:ea typeface="Times New Roman"/>
                          <a:cs typeface="Times New Roman"/>
                        </a:rPr>
                        <a:t>82</a:t>
                      </a:r>
                    </a:p>
                  </a:txBody>
                  <a:tcPr marL="73025" marR="73025" marT="27305" marB="27305" anchor="ctr"/>
                </a:tc>
              </a:tr>
              <a:tr h="370840">
                <a:tc>
                  <a:txBody>
                    <a:bodyPr/>
                    <a:lstStyle/>
                    <a:p>
                      <a:pPr marL="0" marR="0" algn="l">
                        <a:lnSpc>
                          <a:spcPct val="115000"/>
                        </a:lnSpc>
                        <a:spcBef>
                          <a:spcPts val="0"/>
                        </a:spcBef>
                        <a:spcAft>
                          <a:spcPts val="0"/>
                        </a:spcAft>
                      </a:pPr>
                      <a:r>
                        <a:rPr lang="en-US" sz="1000">
                          <a:latin typeface="Calibri"/>
                          <a:ea typeface="Times New Roman"/>
                          <a:cs typeface="Times New Roman"/>
                        </a:rPr>
                        <a:t>Essays</a:t>
                      </a:r>
                    </a:p>
                  </a:txBody>
                  <a:tcPr marL="73025" marR="73025" marT="27305" marB="27305" anchor="ctr"/>
                </a:tc>
                <a:tc>
                  <a:txBody>
                    <a:bodyPr/>
                    <a:lstStyle/>
                    <a:p>
                      <a:pPr marL="0" marR="0" algn="ctr">
                        <a:lnSpc>
                          <a:spcPct val="115000"/>
                        </a:lnSpc>
                        <a:spcBef>
                          <a:spcPts val="0"/>
                        </a:spcBef>
                        <a:spcAft>
                          <a:spcPts val="0"/>
                        </a:spcAft>
                      </a:pPr>
                      <a:r>
                        <a:rPr lang="en-US" sz="1000">
                          <a:latin typeface="Calibri"/>
                          <a:ea typeface="Times New Roman"/>
                          <a:cs typeface="Times New Roman"/>
                        </a:rPr>
                        <a:t>0</a:t>
                      </a:r>
                    </a:p>
                  </a:txBody>
                  <a:tcPr marL="73025" marR="73025" marT="27305" marB="27305" anchor="ctr"/>
                </a:tc>
                <a:tc>
                  <a:txBody>
                    <a:bodyPr/>
                    <a:lstStyle/>
                    <a:p>
                      <a:pPr marL="0" marR="0" algn="ctr">
                        <a:lnSpc>
                          <a:spcPct val="115000"/>
                        </a:lnSpc>
                        <a:spcBef>
                          <a:spcPts val="0"/>
                        </a:spcBef>
                        <a:spcAft>
                          <a:spcPts val="0"/>
                        </a:spcAft>
                      </a:pPr>
                      <a:r>
                        <a:rPr lang="en-US" sz="1000">
                          <a:latin typeface="Calibri"/>
                          <a:ea typeface="Times New Roman"/>
                          <a:cs typeface="Times New Roman"/>
                        </a:rPr>
                        <a:t>2</a:t>
                      </a:r>
                    </a:p>
                  </a:txBody>
                  <a:tcPr marL="73025" marR="73025" marT="27305" marB="27305" anchor="ctr"/>
                </a:tc>
                <a:tc>
                  <a:txBody>
                    <a:bodyPr/>
                    <a:lstStyle/>
                    <a:p>
                      <a:pPr marL="0" marR="0" algn="ctr">
                        <a:lnSpc>
                          <a:spcPct val="115000"/>
                        </a:lnSpc>
                        <a:spcBef>
                          <a:spcPts val="0"/>
                        </a:spcBef>
                        <a:spcAft>
                          <a:spcPts val="0"/>
                        </a:spcAft>
                      </a:pPr>
                      <a:r>
                        <a:rPr lang="en-US" sz="1000">
                          <a:latin typeface="Calibri"/>
                          <a:ea typeface="Times New Roman"/>
                          <a:cs typeface="Times New Roman"/>
                        </a:rPr>
                        <a:t>23</a:t>
                      </a:r>
                    </a:p>
                  </a:txBody>
                  <a:tcPr marL="73025" marR="73025" marT="27305" marB="27305" anchor="ctr"/>
                </a:tc>
                <a:tc>
                  <a:txBody>
                    <a:bodyPr/>
                    <a:lstStyle/>
                    <a:p>
                      <a:pPr marL="0" marR="0" algn="ctr">
                        <a:lnSpc>
                          <a:spcPct val="115000"/>
                        </a:lnSpc>
                        <a:spcBef>
                          <a:spcPts val="0"/>
                        </a:spcBef>
                        <a:spcAft>
                          <a:spcPts val="0"/>
                        </a:spcAft>
                      </a:pPr>
                      <a:r>
                        <a:rPr lang="en-US" sz="1000">
                          <a:latin typeface="Calibri"/>
                          <a:ea typeface="Times New Roman"/>
                          <a:cs typeface="Times New Roman"/>
                        </a:rPr>
                        <a:t>58</a:t>
                      </a:r>
                    </a:p>
                  </a:txBody>
                  <a:tcPr marL="73025" marR="73025" marT="27305" marB="27305" anchor="ctr"/>
                </a:tc>
                <a:tc>
                  <a:txBody>
                    <a:bodyPr/>
                    <a:lstStyle/>
                    <a:p>
                      <a:pPr marL="0" marR="0" algn="ctr">
                        <a:lnSpc>
                          <a:spcPct val="115000"/>
                        </a:lnSpc>
                        <a:spcBef>
                          <a:spcPts val="0"/>
                        </a:spcBef>
                        <a:spcAft>
                          <a:spcPts val="0"/>
                        </a:spcAft>
                      </a:pPr>
                      <a:r>
                        <a:rPr lang="en-US" sz="1000" dirty="0">
                          <a:latin typeface="Calibri"/>
                          <a:ea typeface="Times New Roman"/>
                          <a:cs typeface="Times New Roman"/>
                        </a:rPr>
                        <a:t>83</a:t>
                      </a:r>
                    </a:p>
                  </a:txBody>
                  <a:tcPr marL="73025" marR="73025" marT="27305" marB="27305" anchor="ctr"/>
                </a:tc>
              </a:tr>
              <a:tr h="370840">
                <a:tc>
                  <a:txBody>
                    <a:bodyPr/>
                    <a:lstStyle/>
                    <a:p>
                      <a:pPr marL="0" marR="0" algn="l">
                        <a:lnSpc>
                          <a:spcPct val="115000"/>
                        </a:lnSpc>
                        <a:spcBef>
                          <a:spcPts val="0"/>
                        </a:spcBef>
                        <a:spcAft>
                          <a:spcPts val="0"/>
                        </a:spcAft>
                      </a:pPr>
                      <a:r>
                        <a:rPr lang="en-US" sz="1000">
                          <a:latin typeface="Calibri"/>
                          <a:ea typeface="Times New Roman"/>
                          <a:cs typeface="Times New Roman"/>
                        </a:rPr>
                        <a:t>Journal entries</a:t>
                      </a:r>
                    </a:p>
                  </a:txBody>
                  <a:tcPr marL="73025" marR="73025" marT="27305" marB="27305" anchor="ctr"/>
                </a:tc>
                <a:tc>
                  <a:txBody>
                    <a:bodyPr/>
                    <a:lstStyle/>
                    <a:p>
                      <a:pPr marL="0" marR="0" algn="ctr">
                        <a:lnSpc>
                          <a:spcPct val="115000"/>
                        </a:lnSpc>
                        <a:spcBef>
                          <a:spcPts val="0"/>
                        </a:spcBef>
                        <a:spcAft>
                          <a:spcPts val="0"/>
                        </a:spcAft>
                      </a:pPr>
                      <a:r>
                        <a:rPr lang="en-US" sz="1000">
                          <a:latin typeface="Calibri"/>
                          <a:ea typeface="Times New Roman"/>
                          <a:cs typeface="Times New Roman"/>
                        </a:rPr>
                        <a:t>0</a:t>
                      </a:r>
                    </a:p>
                  </a:txBody>
                  <a:tcPr marL="73025" marR="73025" marT="27305" marB="27305" anchor="ctr"/>
                </a:tc>
                <a:tc>
                  <a:txBody>
                    <a:bodyPr/>
                    <a:lstStyle/>
                    <a:p>
                      <a:pPr marL="0" marR="0" algn="ctr">
                        <a:lnSpc>
                          <a:spcPct val="115000"/>
                        </a:lnSpc>
                        <a:spcBef>
                          <a:spcPts val="0"/>
                        </a:spcBef>
                        <a:spcAft>
                          <a:spcPts val="0"/>
                        </a:spcAft>
                      </a:pPr>
                      <a:r>
                        <a:rPr lang="en-US" sz="1000">
                          <a:latin typeface="Calibri"/>
                          <a:ea typeface="Times New Roman"/>
                          <a:cs typeface="Times New Roman"/>
                        </a:rPr>
                        <a:t>0</a:t>
                      </a:r>
                    </a:p>
                  </a:txBody>
                  <a:tcPr marL="73025" marR="73025" marT="27305" marB="27305" anchor="ctr"/>
                </a:tc>
                <a:tc>
                  <a:txBody>
                    <a:bodyPr/>
                    <a:lstStyle/>
                    <a:p>
                      <a:pPr marL="0" marR="0" algn="ctr">
                        <a:lnSpc>
                          <a:spcPct val="115000"/>
                        </a:lnSpc>
                        <a:spcBef>
                          <a:spcPts val="0"/>
                        </a:spcBef>
                        <a:spcAft>
                          <a:spcPts val="0"/>
                        </a:spcAft>
                      </a:pPr>
                      <a:r>
                        <a:rPr lang="en-US" sz="1000">
                          <a:latin typeface="Calibri"/>
                          <a:ea typeface="Times New Roman"/>
                          <a:cs typeface="Times New Roman"/>
                        </a:rPr>
                        <a:t>5</a:t>
                      </a:r>
                    </a:p>
                  </a:txBody>
                  <a:tcPr marL="73025" marR="73025" marT="27305" marB="27305" anchor="ctr"/>
                </a:tc>
                <a:tc>
                  <a:txBody>
                    <a:bodyPr/>
                    <a:lstStyle/>
                    <a:p>
                      <a:pPr marL="0" marR="0" algn="ctr">
                        <a:lnSpc>
                          <a:spcPct val="115000"/>
                        </a:lnSpc>
                        <a:spcBef>
                          <a:spcPts val="0"/>
                        </a:spcBef>
                        <a:spcAft>
                          <a:spcPts val="0"/>
                        </a:spcAft>
                      </a:pPr>
                      <a:r>
                        <a:rPr lang="en-US" sz="1000">
                          <a:latin typeface="Calibri"/>
                          <a:ea typeface="Times New Roman"/>
                          <a:cs typeface="Times New Roman"/>
                        </a:rPr>
                        <a:t>78</a:t>
                      </a:r>
                    </a:p>
                  </a:txBody>
                  <a:tcPr marL="73025" marR="73025" marT="27305" marB="27305" anchor="ctr"/>
                </a:tc>
                <a:tc>
                  <a:txBody>
                    <a:bodyPr/>
                    <a:lstStyle/>
                    <a:p>
                      <a:pPr marL="0" marR="0" algn="ctr">
                        <a:lnSpc>
                          <a:spcPct val="115000"/>
                        </a:lnSpc>
                        <a:spcBef>
                          <a:spcPts val="0"/>
                        </a:spcBef>
                        <a:spcAft>
                          <a:spcPts val="0"/>
                        </a:spcAft>
                      </a:pPr>
                      <a:r>
                        <a:rPr lang="en-US" sz="1000" dirty="0">
                          <a:latin typeface="Calibri"/>
                          <a:ea typeface="Times New Roman"/>
                          <a:cs typeface="Times New Roman"/>
                        </a:rPr>
                        <a:t>83</a:t>
                      </a:r>
                    </a:p>
                  </a:txBody>
                  <a:tcPr marL="73025" marR="73025" marT="27305" marB="27305" anchor="ctr"/>
                </a:tc>
              </a:tr>
              <a:tr h="370840">
                <a:tc>
                  <a:txBody>
                    <a:bodyPr/>
                    <a:lstStyle/>
                    <a:p>
                      <a:pPr marL="0" marR="0" algn="l">
                        <a:lnSpc>
                          <a:spcPct val="115000"/>
                        </a:lnSpc>
                        <a:spcBef>
                          <a:spcPts val="0"/>
                        </a:spcBef>
                        <a:spcAft>
                          <a:spcPts val="0"/>
                        </a:spcAft>
                      </a:pPr>
                      <a:r>
                        <a:rPr lang="en-US" sz="1000">
                          <a:latin typeface="Calibri"/>
                          <a:ea typeface="Times New Roman"/>
                          <a:cs typeface="Times New Roman"/>
                        </a:rPr>
                        <a:t>Online assessment tools</a:t>
                      </a:r>
                    </a:p>
                  </a:txBody>
                  <a:tcPr marL="73025" marR="73025" marT="27305" marB="27305" anchor="ctr"/>
                </a:tc>
                <a:tc>
                  <a:txBody>
                    <a:bodyPr/>
                    <a:lstStyle/>
                    <a:p>
                      <a:pPr marL="0" marR="0" algn="ctr">
                        <a:lnSpc>
                          <a:spcPct val="115000"/>
                        </a:lnSpc>
                        <a:spcBef>
                          <a:spcPts val="0"/>
                        </a:spcBef>
                        <a:spcAft>
                          <a:spcPts val="0"/>
                        </a:spcAft>
                      </a:pPr>
                      <a:r>
                        <a:rPr lang="en-US" sz="1000">
                          <a:latin typeface="Calibri"/>
                          <a:ea typeface="Times New Roman"/>
                          <a:cs typeface="Times New Roman"/>
                        </a:rPr>
                        <a:t>5</a:t>
                      </a:r>
                    </a:p>
                  </a:txBody>
                  <a:tcPr marL="73025" marR="73025" marT="27305" marB="27305" anchor="ctr"/>
                </a:tc>
                <a:tc>
                  <a:txBody>
                    <a:bodyPr/>
                    <a:lstStyle/>
                    <a:p>
                      <a:pPr marL="0" marR="0" algn="ctr">
                        <a:lnSpc>
                          <a:spcPct val="115000"/>
                        </a:lnSpc>
                        <a:spcBef>
                          <a:spcPts val="0"/>
                        </a:spcBef>
                        <a:spcAft>
                          <a:spcPts val="0"/>
                        </a:spcAft>
                      </a:pPr>
                      <a:r>
                        <a:rPr lang="en-US" sz="1000">
                          <a:latin typeface="Calibri"/>
                          <a:ea typeface="Times New Roman"/>
                          <a:cs typeface="Times New Roman"/>
                        </a:rPr>
                        <a:t>11</a:t>
                      </a:r>
                    </a:p>
                  </a:txBody>
                  <a:tcPr marL="73025" marR="73025" marT="27305" marB="27305" anchor="ctr"/>
                </a:tc>
                <a:tc>
                  <a:txBody>
                    <a:bodyPr/>
                    <a:lstStyle/>
                    <a:p>
                      <a:pPr marL="0" marR="0" algn="ctr">
                        <a:lnSpc>
                          <a:spcPct val="115000"/>
                        </a:lnSpc>
                        <a:spcBef>
                          <a:spcPts val="0"/>
                        </a:spcBef>
                        <a:spcAft>
                          <a:spcPts val="0"/>
                        </a:spcAft>
                      </a:pPr>
                      <a:r>
                        <a:rPr lang="en-US" sz="1000">
                          <a:latin typeface="Calibri"/>
                          <a:ea typeface="Times New Roman"/>
                          <a:cs typeface="Times New Roman"/>
                        </a:rPr>
                        <a:t>9</a:t>
                      </a:r>
                    </a:p>
                  </a:txBody>
                  <a:tcPr marL="73025" marR="73025" marT="27305" marB="27305" anchor="ctr"/>
                </a:tc>
                <a:tc>
                  <a:txBody>
                    <a:bodyPr/>
                    <a:lstStyle/>
                    <a:p>
                      <a:pPr marL="0" marR="0" algn="ctr">
                        <a:lnSpc>
                          <a:spcPct val="115000"/>
                        </a:lnSpc>
                        <a:spcBef>
                          <a:spcPts val="0"/>
                        </a:spcBef>
                        <a:spcAft>
                          <a:spcPts val="0"/>
                        </a:spcAft>
                      </a:pPr>
                      <a:r>
                        <a:rPr lang="en-US" sz="1000">
                          <a:latin typeface="Calibri"/>
                          <a:ea typeface="Times New Roman"/>
                          <a:cs typeface="Times New Roman"/>
                        </a:rPr>
                        <a:t>56</a:t>
                      </a:r>
                    </a:p>
                  </a:txBody>
                  <a:tcPr marL="73025" marR="73025" marT="27305" marB="27305" anchor="ctr"/>
                </a:tc>
                <a:tc>
                  <a:txBody>
                    <a:bodyPr/>
                    <a:lstStyle/>
                    <a:p>
                      <a:pPr marL="0" marR="0" algn="ctr">
                        <a:lnSpc>
                          <a:spcPct val="115000"/>
                        </a:lnSpc>
                        <a:spcBef>
                          <a:spcPts val="0"/>
                        </a:spcBef>
                        <a:spcAft>
                          <a:spcPts val="0"/>
                        </a:spcAft>
                      </a:pPr>
                      <a:r>
                        <a:rPr lang="en-US" sz="1000" dirty="0">
                          <a:latin typeface="Calibri"/>
                          <a:ea typeface="Times New Roman"/>
                          <a:cs typeface="Times New Roman"/>
                        </a:rPr>
                        <a:t>81</a:t>
                      </a:r>
                    </a:p>
                  </a:txBody>
                  <a:tcPr marL="73025" marR="73025" marT="27305" marB="27305" anchor="ctr"/>
                </a:tc>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Part 5 Topics in the Curriculum</a:t>
            </a:r>
            <a:endParaRPr lang="en-US" dirty="0"/>
          </a:p>
        </p:txBody>
      </p:sp>
      <p:sp>
        <p:nvSpPr>
          <p:cNvPr id="5" name="Subtitle 4"/>
          <p:cNvSpPr>
            <a:spLocks noGrp="1"/>
          </p:cNvSpPr>
          <p:nvPr>
            <p:ph type="subTitle" idx="1"/>
          </p:nvPr>
        </p:nvSpPr>
        <p:spPr/>
        <p:txBody>
          <a:bodyPr/>
          <a:lstStyle/>
          <a:p>
            <a:r>
              <a:rPr lang="en-US" b="1" dirty="0" smtClean="0"/>
              <a:t>Anne Albert</a:t>
            </a:r>
            <a:endParaRPr lang="en-US" b="1"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Question 13: Topics</a:t>
            </a:r>
            <a:endParaRPr lang="en-US" sz="4000" dirty="0"/>
          </a:p>
        </p:txBody>
      </p:sp>
      <p:sp>
        <p:nvSpPr>
          <p:cNvPr id="3" name="Content Placeholder 2"/>
          <p:cNvSpPr>
            <a:spLocks noGrp="1"/>
          </p:cNvSpPr>
          <p:nvPr>
            <p:ph idx="1"/>
          </p:nvPr>
        </p:nvSpPr>
        <p:spPr>
          <a:xfrm>
            <a:off x="457200" y="1295400"/>
            <a:ext cx="8229600" cy="4830763"/>
          </a:xfrm>
        </p:spPr>
        <p:txBody>
          <a:bodyPr>
            <a:noAutofit/>
          </a:bodyPr>
          <a:lstStyle/>
          <a:p>
            <a:r>
              <a:rPr lang="en-US" dirty="0"/>
              <a:t>In the teaching of Calculus there are some topics that every course must cover in order to be called “Calculus.”  </a:t>
            </a:r>
            <a:r>
              <a:rPr lang="en-US" dirty="0" smtClean="0"/>
              <a:t>There </a:t>
            </a:r>
            <a:r>
              <a:rPr lang="en-US" dirty="0"/>
              <a:t>are other topics that are sometimes covered, but sometimes are omitted due to time pressures, instructor preference, and so on.  </a:t>
            </a:r>
            <a:endParaRPr lang="en-US" dirty="0" smtClean="0"/>
          </a:p>
          <a:p>
            <a:r>
              <a:rPr lang="en-US" dirty="0" smtClean="0"/>
              <a:t>The </a:t>
            </a:r>
            <a:r>
              <a:rPr lang="en-US" dirty="0"/>
              <a:t>purpose of this section is to poll your personal practice on some of these subsidiary topics.     Please indicate what your practice is with respect to covering each of the following topics when you teach Calculus.</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600" dirty="0" smtClean="0"/>
              <a:t>Question 13: Topics Covered   - 13a)  </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194918423"/>
              </p:ext>
            </p:extLst>
          </p:nvPr>
        </p:nvGraphicFramePr>
        <p:xfrm>
          <a:off x="457200" y="1371599"/>
          <a:ext cx="8534400" cy="4973829"/>
        </p:xfrm>
        <a:graphic>
          <a:graphicData uri="http://schemas.openxmlformats.org/drawingml/2006/table">
            <a:tbl>
              <a:tblPr firstRow="1" bandRow="1">
                <a:tableStyleId>{5C22544A-7EE6-4342-B048-85BDC9FD1C3A}</a:tableStyleId>
              </a:tblPr>
              <a:tblGrid>
                <a:gridCol w="2057400"/>
                <a:gridCol w="1234440"/>
                <a:gridCol w="1645920"/>
                <a:gridCol w="1645920"/>
                <a:gridCol w="1950720"/>
              </a:tblGrid>
              <a:tr h="1706450">
                <a:tc>
                  <a:txBody>
                    <a:bodyPr/>
                    <a:lstStyle/>
                    <a:p>
                      <a:pPr marL="0" marR="0" algn="l">
                        <a:spcBef>
                          <a:spcPts val="0"/>
                        </a:spcBef>
                        <a:spcAft>
                          <a:spcPts val="0"/>
                        </a:spcAft>
                      </a:pPr>
                      <a:r>
                        <a:rPr lang="en-US" sz="2000" dirty="0">
                          <a:solidFill>
                            <a:srgbClr val="FFFFFF"/>
                          </a:solidFill>
                          <a:latin typeface="Calibri"/>
                          <a:ea typeface="Times New Roman"/>
                          <a:cs typeface="Times New Roman"/>
                        </a:rPr>
                        <a:t>Question</a:t>
                      </a:r>
                    </a:p>
                  </a:txBody>
                  <a:tcPr marL="73025" marR="73025" marT="27305" marB="27305"/>
                </a:tc>
                <a:tc>
                  <a:txBody>
                    <a:bodyPr/>
                    <a:lstStyle/>
                    <a:p>
                      <a:pPr marL="0" marR="0" algn="ctr">
                        <a:spcBef>
                          <a:spcPts val="0"/>
                        </a:spcBef>
                        <a:spcAft>
                          <a:spcPts val="0"/>
                        </a:spcAft>
                      </a:pPr>
                      <a:r>
                        <a:rPr lang="en-US" sz="2000" dirty="0">
                          <a:solidFill>
                            <a:srgbClr val="FFFFFF"/>
                          </a:solidFill>
                          <a:latin typeface="Calibri"/>
                          <a:ea typeface="Times New Roman"/>
                          <a:cs typeface="Times New Roman"/>
                        </a:rPr>
                        <a:t>I cover this in every course I teach.</a:t>
                      </a:r>
                    </a:p>
                  </a:txBody>
                  <a:tcPr marL="73025" marR="73025" marT="27305" marB="27305"/>
                </a:tc>
                <a:tc>
                  <a:txBody>
                    <a:bodyPr/>
                    <a:lstStyle/>
                    <a:p>
                      <a:pPr marL="0" marR="0" algn="ctr">
                        <a:spcBef>
                          <a:spcPts val="0"/>
                        </a:spcBef>
                        <a:spcAft>
                          <a:spcPts val="0"/>
                        </a:spcAft>
                      </a:pPr>
                      <a:r>
                        <a:rPr lang="en-US" sz="2000" dirty="0">
                          <a:solidFill>
                            <a:srgbClr val="FFFFFF"/>
                          </a:solidFill>
                          <a:latin typeface="Calibri"/>
                          <a:ea typeface="Times New Roman"/>
                          <a:cs typeface="Times New Roman"/>
                        </a:rPr>
                        <a:t>I cover this if there is time, and there is usually time to do so.</a:t>
                      </a:r>
                    </a:p>
                  </a:txBody>
                  <a:tcPr marL="73025" marR="73025" marT="27305" marB="27305"/>
                </a:tc>
                <a:tc>
                  <a:txBody>
                    <a:bodyPr/>
                    <a:lstStyle/>
                    <a:p>
                      <a:pPr marL="0" marR="0" algn="ctr">
                        <a:spcBef>
                          <a:spcPts val="0"/>
                        </a:spcBef>
                        <a:spcAft>
                          <a:spcPts val="0"/>
                        </a:spcAft>
                      </a:pPr>
                      <a:r>
                        <a:rPr lang="en-US" sz="2000" dirty="0">
                          <a:solidFill>
                            <a:srgbClr val="FFFFFF"/>
                          </a:solidFill>
                          <a:latin typeface="Calibri"/>
                          <a:ea typeface="Times New Roman"/>
                          <a:cs typeface="Times New Roman"/>
                        </a:rPr>
                        <a:t>I cover this if there is time, and there is rarely time to do so.</a:t>
                      </a:r>
                    </a:p>
                  </a:txBody>
                  <a:tcPr marL="73025" marR="73025" marT="27305" marB="27305"/>
                </a:tc>
                <a:tc>
                  <a:txBody>
                    <a:bodyPr/>
                    <a:lstStyle/>
                    <a:p>
                      <a:pPr marL="0" marR="0" algn="ctr">
                        <a:spcBef>
                          <a:spcPts val="0"/>
                        </a:spcBef>
                        <a:spcAft>
                          <a:spcPts val="0"/>
                        </a:spcAft>
                      </a:pPr>
                      <a:r>
                        <a:rPr lang="en-US" sz="2000" dirty="0">
                          <a:solidFill>
                            <a:srgbClr val="FFFFFF"/>
                          </a:solidFill>
                          <a:latin typeface="Calibri"/>
                          <a:ea typeface="Times New Roman"/>
                          <a:cs typeface="Times New Roman"/>
                        </a:rPr>
                        <a:t>I never cover this in my courses.</a:t>
                      </a:r>
                    </a:p>
                  </a:txBody>
                  <a:tcPr marL="73025" marR="73025" marT="27305" marB="27305"/>
                </a:tc>
              </a:tr>
              <a:tr h="437938">
                <a:tc>
                  <a:txBody>
                    <a:bodyPr/>
                    <a:lstStyle/>
                    <a:p>
                      <a:pPr marL="0" marR="0" algn="l">
                        <a:lnSpc>
                          <a:spcPct val="115000"/>
                        </a:lnSpc>
                        <a:spcBef>
                          <a:spcPts val="0"/>
                        </a:spcBef>
                        <a:spcAft>
                          <a:spcPts val="0"/>
                        </a:spcAft>
                      </a:pPr>
                      <a:r>
                        <a:rPr lang="en-US" sz="2000">
                          <a:latin typeface="Calibri"/>
                          <a:ea typeface="Times New Roman"/>
                          <a:cs typeface="Times New Roman"/>
                        </a:rPr>
                        <a:t>The chain rule</a:t>
                      </a:r>
                    </a:p>
                  </a:txBody>
                  <a:tcPr marL="73025" marR="73025" marT="27305" marB="27305" anchor="ctr"/>
                </a:tc>
                <a:tc>
                  <a:txBody>
                    <a:bodyPr/>
                    <a:lstStyle/>
                    <a:p>
                      <a:pPr marL="0" marR="0" algn="ctr">
                        <a:lnSpc>
                          <a:spcPct val="115000"/>
                        </a:lnSpc>
                        <a:spcBef>
                          <a:spcPts val="0"/>
                        </a:spcBef>
                        <a:spcAft>
                          <a:spcPts val="0"/>
                        </a:spcAft>
                      </a:pPr>
                      <a:r>
                        <a:rPr lang="en-US" sz="2000" dirty="0">
                          <a:latin typeface="Calibri"/>
                          <a:ea typeface="Times New Roman"/>
                          <a:cs typeface="Times New Roman"/>
                        </a:rPr>
                        <a:t>83</a:t>
                      </a:r>
                    </a:p>
                  </a:txBody>
                  <a:tcPr marL="73025" marR="73025" marT="27305" marB="27305" anchor="ctr">
                    <a:solidFill>
                      <a:srgbClr val="FFFF00"/>
                    </a:solidFill>
                  </a:tcPr>
                </a:tc>
                <a:tc>
                  <a:txBody>
                    <a:bodyPr/>
                    <a:lstStyle/>
                    <a:p>
                      <a:pPr marL="0" marR="0" algn="ctr">
                        <a:lnSpc>
                          <a:spcPct val="115000"/>
                        </a:lnSpc>
                        <a:spcBef>
                          <a:spcPts val="0"/>
                        </a:spcBef>
                        <a:spcAft>
                          <a:spcPts val="0"/>
                        </a:spcAft>
                      </a:pPr>
                      <a:r>
                        <a:rPr lang="en-US" sz="2000" dirty="0">
                          <a:latin typeface="Calibri"/>
                          <a:ea typeface="Times New Roman"/>
                          <a:cs typeface="Times New Roman"/>
                        </a:rPr>
                        <a:t>0</a:t>
                      </a:r>
                    </a:p>
                  </a:txBody>
                  <a:tcPr marL="73025" marR="73025" marT="27305" marB="27305" anchor="ctr">
                    <a:solidFill>
                      <a:srgbClr val="FFFF00"/>
                    </a:solidFill>
                  </a:tcPr>
                </a:tc>
                <a:tc>
                  <a:txBody>
                    <a:bodyPr/>
                    <a:lstStyle/>
                    <a:p>
                      <a:pPr marL="0" marR="0" algn="ctr">
                        <a:lnSpc>
                          <a:spcPct val="115000"/>
                        </a:lnSpc>
                        <a:spcBef>
                          <a:spcPts val="0"/>
                        </a:spcBef>
                        <a:spcAft>
                          <a:spcPts val="0"/>
                        </a:spcAft>
                      </a:pPr>
                      <a:r>
                        <a:rPr lang="en-US" sz="2000">
                          <a:latin typeface="Calibri"/>
                          <a:ea typeface="Times New Roman"/>
                          <a:cs typeface="Times New Roman"/>
                        </a:rPr>
                        <a:t>0</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0</a:t>
                      </a:r>
                    </a:p>
                  </a:txBody>
                  <a:tcPr marL="73025" marR="73025" marT="27305" marB="27305" anchor="ctr"/>
                </a:tc>
              </a:tr>
              <a:tr h="816845">
                <a:tc>
                  <a:txBody>
                    <a:bodyPr/>
                    <a:lstStyle/>
                    <a:p>
                      <a:pPr marL="0" marR="0" algn="l">
                        <a:lnSpc>
                          <a:spcPct val="115000"/>
                        </a:lnSpc>
                        <a:spcBef>
                          <a:spcPts val="0"/>
                        </a:spcBef>
                        <a:spcAft>
                          <a:spcPts val="0"/>
                        </a:spcAft>
                      </a:pPr>
                      <a:r>
                        <a:rPr lang="en-US" sz="2000">
                          <a:latin typeface="Calibri"/>
                          <a:ea typeface="Times New Roman"/>
                          <a:cs typeface="Times New Roman"/>
                        </a:rPr>
                        <a:t>Proof of the chain rule</a:t>
                      </a:r>
                    </a:p>
                  </a:txBody>
                  <a:tcPr marL="73025" marR="73025" marT="27305" marB="27305" anchor="ctr"/>
                </a:tc>
                <a:tc>
                  <a:txBody>
                    <a:bodyPr/>
                    <a:lstStyle/>
                    <a:p>
                      <a:pPr marL="0" marR="0" algn="ctr">
                        <a:lnSpc>
                          <a:spcPct val="115000"/>
                        </a:lnSpc>
                        <a:spcBef>
                          <a:spcPts val="0"/>
                        </a:spcBef>
                        <a:spcAft>
                          <a:spcPts val="0"/>
                        </a:spcAft>
                      </a:pPr>
                      <a:r>
                        <a:rPr lang="en-US" sz="2000" dirty="0">
                          <a:latin typeface="Calibri"/>
                          <a:ea typeface="Times New Roman"/>
                          <a:cs typeface="Times New Roman"/>
                        </a:rPr>
                        <a:t>22</a:t>
                      </a:r>
                    </a:p>
                  </a:txBody>
                  <a:tcPr marL="73025" marR="73025" marT="27305" marB="27305" anchor="ctr">
                    <a:solidFill>
                      <a:schemeClr val="bg2"/>
                    </a:solidFill>
                  </a:tcPr>
                </a:tc>
                <a:tc>
                  <a:txBody>
                    <a:bodyPr/>
                    <a:lstStyle/>
                    <a:p>
                      <a:pPr marL="0" marR="0" algn="ctr">
                        <a:lnSpc>
                          <a:spcPct val="115000"/>
                        </a:lnSpc>
                        <a:spcBef>
                          <a:spcPts val="0"/>
                        </a:spcBef>
                        <a:spcAft>
                          <a:spcPts val="0"/>
                        </a:spcAft>
                      </a:pPr>
                      <a:r>
                        <a:rPr lang="en-US" sz="2000" dirty="0">
                          <a:latin typeface="Calibri"/>
                          <a:ea typeface="Times New Roman"/>
                          <a:cs typeface="Times New Roman"/>
                        </a:rPr>
                        <a:t>19</a:t>
                      </a:r>
                    </a:p>
                  </a:txBody>
                  <a:tcPr marL="73025" marR="73025" marT="27305" marB="27305" anchor="ctr">
                    <a:solidFill>
                      <a:schemeClr val="bg2"/>
                    </a:solidFill>
                  </a:tcPr>
                </a:tc>
                <a:tc>
                  <a:txBody>
                    <a:bodyPr/>
                    <a:lstStyle/>
                    <a:p>
                      <a:pPr marL="0" marR="0" algn="ctr">
                        <a:lnSpc>
                          <a:spcPct val="115000"/>
                        </a:lnSpc>
                        <a:spcBef>
                          <a:spcPts val="0"/>
                        </a:spcBef>
                        <a:spcAft>
                          <a:spcPts val="0"/>
                        </a:spcAft>
                      </a:pPr>
                      <a:r>
                        <a:rPr lang="en-US" sz="2000" dirty="0">
                          <a:latin typeface="Calibri"/>
                          <a:ea typeface="Times New Roman"/>
                          <a:cs typeface="Times New Roman"/>
                        </a:rPr>
                        <a:t>15</a:t>
                      </a:r>
                    </a:p>
                  </a:txBody>
                  <a:tcPr marL="73025" marR="73025" marT="27305" marB="27305" anchor="ctr">
                    <a:solidFill>
                      <a:schemeClr val="bg2"/>
                    </a:solidFill>
                  </a:tcPr>
                </a:tc>
                <a:tc>
                  <a:txBody>
                    <a:bodyPr/>
                    <a:lstStyle/>
                    <a:p>
                      <a:pPr marL="0" marR="0" algn="ctr">
                        <a:lnSpc>
                          <a:spcPct val="115000"/>
                        </a:lnSpc>
                        <a:spcBef>
                          <a:spcPts val="0"/>
                        </a:spcBef>
                        <a:spcAft>
                          <a:spcPts val="0"/>
                        </a:spcAft>
                      </a:pPr>
                      <a:r>
                        <a:rPr lang="en-US" sz="2000" dirty="0">
                          <a:latin typeface="Calibri"/>
                          <a:ea typeface="Times New Roman"/>
                          <a:cs typeface="Times New Roman"/>
                        </a:rPr>
                        <a:t>26</a:t>
                      </a:r>
                    </a:p>
                  </a:txBody>
                  <a:tcPr marL="73025" marR="73025" marT="27305" marB="27305" anchor="ctr">
                    <a:solidFill>
                      <a:schemeClr val="bg2"/>
                    </a:solidFill>
                  </a:tcPr>
                </a:tc>
              </a:tr>
              <a:tr h="816845">
                <a:tc>
                  <a:txBody>
                    <a:bodyPr/>
                    <a:lstStyle/>
                    <a:p>
                      <a:pPr marL="0" marR="0" algn="l">
                        <a:lnSpc>
                          <a:spcPct val="115000"/>
                        </a:lnSpc>
                        <a:spcBef>
                          <a:spcPts val="0"/>
                        </a:spcBef>
                        <a:spcAft>
                          <a:spcPts val="0"/>
                        </a:spcAft>
                      </a:pPr>
                      <a:r>
                        <a:rPr lang="en-US" sz="2000">
                          <a:latin typeface="Calibri"/>
                          <a:ea typeface="Times New Roman"/>
                          <a:cs typeface="Times New Roman"/>
                        </a:rPr>
                        <a:t>The epsilon-delta definition of limit</a:t>
                      </a:r>
                    </a:p>
                  </a:txBody>
                  <a:tcPr marL="73025" marR="73025" marT="27305" marB="27305" anchor="ctr"/>
                </a:tc>
                <a:tc>
                  <a:txBody>
                    <a:bodyPr/>
                    <a:lstStyle/>
                    <a:p>
                      <a:pPr marL="0" marR="0" algn="ctr">
                        <a:lnSpc>
                          <a:spcPct val="115000"/>
                        </a:lnSpc>
                        <a:spcBef>
                          <a:spcPts val="0"/>
                        </a:spcBef>
                        <a:spcAft>
                          <a:spcPts val="0"/>
                        </a:spcAft>
                      </a:pPr>
                      <a:r>
                        <a:rPr lang="en-US" sz="2000" dirty="0">
                          <a:latin typeface="Calibri"/>
                          <a:ea typeface="Times New Roman"/>
                          <a:cs typeface="Times New Roman"/>
                        </a:rPr>
                        <a:t>36</a:t>
                      </a:r>
                    </a:p>
                  </a:txBody>
                  <a:tcPr marL="73025" marR="73025" marT="27305" marB="27305" anchor="ctr">
                    <a:solidFill>
                      <a:srgbClr val="FFFF00"/>
                    </a:solidFill>
                  </a:tcPr>
                </a:tc>
                <a:tc>
                  <a:txBody>
                    <a:bodyPr/>
                    <a:lstStyle/>
                    <a:p>
                      <a:pPr marL="0" marR="0" algn="ctr">
                        <a:lnSpc>
                          <a:spcPct val="115000"/>
                        </a:lnSpc>
                        <a:spcBef>
                          <a:spcPts val="0"/>
                        </a:spcBef>
                        <a:spcAft>
                          <a:spcPts val="0"/>
                        </a:spcAft>
                      </a:pPr>
                      <a:r>
                        <a:rPr lang="en-US" sz="2000" dirty="0">
                          <a:latin typeface="Calibri"/>
                          <a:ea typeface="Times New Roman"/>
                          <a:cs typeface="Times New Roman"/>
                        </a:rPr>
                        <a:t>18</a:t>
                      </a:r>
                    </a:p>
                  </a:txBody>
                  <a:tcPr marL="73025" marR="73025" marT="27305" marB="27305" anchor="ctr">
                    <a:solidFill>
                      <a:srgbClr val="FFFF00"/>
                    </a:solidFill>
                  </a:tcPr>
                </a:tc>
                <a:tc>
                  <a:txBody>
                    <a:bodyPr/>
                    <a:lstStyle/>
                    <a:p>
                      <a:pPr marL="0" marR="0" algn="ctr">
                        <a:lnSpc>
                          <a:spcPct val="115000"/>
                        </a:lnSpc>
                        <a:spcBef>
                          <a:spcPts val="0"/>
                        </a:spcBef>
                        <a:spcAft>
                          <a:spcPts val="0"/>
                        </a:spcAft>
                      </a:pPr>
                      <a:r>
                        <a:rPr lang="en-US" sz="2000" dirty="0">
                          <a:latin typeface="Calibri"/>
                          <a:ea typeface="Times New Roman"/>
                          <a:cs typeface="Times New Roman"/>
                        </a:rPr>
                        <a:t>12</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17</a:t>
                      </a:r>
                    </a:p>
                  </a:txBody>
                  <a:tcPr marL="73025" marR="73025" marT="27305" marB="27305" anchor="ctr"/>
                </a:tc>
              </a:tr>
              <a:tr h="1195751">
                <a:tc>
                  <a:txBody>
                    <a:bodyPr/>
                    <a:lstStyle/>
                    <a:p>
                      <a:pPr marL="0" marR="0" algn="l">
                        <a:lnSpc>
                          <a:spcPct val="115000"/>
                        </a:lnSpc>
                        <a:spcBef>
                          <a:spcPts val="0"/>
                        </a:spcBef>
                        <a:spcAft>
                          <a:spcPts val="0"/>
                        </a:spcAft>
                      </a:pPr>
                      <a:r>
                        <a:rPr lang="en-US" sz="2000">
                          <a:latin typeface="Calibri"/>
                          <a:ea typeface="Times New Roman"/>
                          <a:cs typeface="Times New Roman"/>
                        </a:rPr>
                        <a:t>Proofs involving the epsilon-delta definition of limit</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19</a:t>
                      </a:r>
                    </a:p>
                  </a:txBody>
                  <a:tcPr marL="73025" marR="73025" marT="27305" marB="27305" anchor="ctr">
                    <a:solidFill>
                      <a:schemeClr val="bg2"/>
                    </a:solidFill>
                  </a:tcPr>
                </a:tc>
                <a:tc>
                  <a:txBody>
                    <a:bodyPr/>
                    <a:lstStyle/>
                    <a:p>
                      <a:pPr marL="0" marR="0" algn="ctr">
                        <a:lnSpc>
                          <a:spcPct val="115000"/>
                        </a:lnSpc>
                        <a:spcBef>
                          <a:spcPts val="0"/>
                        </a:spcBef>
                        <a:spcAft>
                          <a:spcPts val="0"/>
                        </a:spcAft>
                      </a:pPr>
                      <a:r>
                        <a:rPr lang="en-US" sz="2000" dirty="0">
                          <a:latin typeface="Calibri"/>
                          <a:ea typeface="Times New Roman"/>
                          <a:cs typeface="Times New Roman"/>
                        </a:rPr>
                        <a:t>18</a:t>
                      </a:r>
                    </a:p>
                  </a:txBody>
                  <a:tcPr marL="73025" marR="73025" marT="27305" marB="27305" anchor="ctr">
                    <a:solidFill>
                      <a:schemeClr val="bg2"/>
                    </a:solidFill>
                  </a:tcPr>
                </a:tc>
                <a:tc>
                  <a:txBody>
                    <a:bodyPr/>
                    <a:lstStyle/>
                    <a:p>
                      <a:pPr marL="0" marR="0" algn="ctr">
                        <a:lnSpc>
                          <a:spcPct val="115000"/>
                        </a:lnSpc>
                        <a:spcBef>
                          <a:spcPts val="0"/>
                        </a:spcBef>
                        <a:spcAft>
                          <a:spcPts val="0"/>
                        </a:spcAft>
                      </a:pPr>
                      <a:r>
                        <a:rPr lang="en-US" sz="2000" dirty="0">
                          <a:latin typeface="Calibri"/>
                          <a:ea typeface="Times New Roman"/>
                          <a:cs typeface="Times New Roman"/>
                        </a:rPr>
                        <a:t>22</a:t>
                      </a:r>
                    </a:p>
                  </a:txBody>
                  <a:tcPr marL="73025" marR="73025" marT="27305" marB="27305" anchor="ctr">
                    <a:solidFill>
                      <a:srgbClr val="FFFF00"/>
                    </a:solidFill>
                  </a:tcPr>
                </a:tc>
                <a:tc>
                  <a:txBody>
                    <a:bodyPr/>
                    <a:lstStyle/>
                    <a:p>
                      <a:pPr marL="0" marR="0" algn="ctr">
                        <a:lnSpc>
                          <a:spcPct val="115000"/>
                        </a:lnSpc>
                        <a:spcBef>
                          <a:spcPts val="0"/>
                        </a:spcBef>
                        <a:spcAft>
                          <a:spcPts val="0"/>
                        </a:spcAft>
                      </a:pPr>
                      <a:r>
                        <a:rPr lang="en-US" sz="2000" dirty="0">
                          <a:latin typeface="Calibri"/>
                          <a:ea typeface="Times New Roman"/>
                          <a:cs typeface="Times New Roman"/>
                        </a:rPr>
                        <a:t>24</a:t>
                      </a:r>
                    </a:p>
                  </a:txBody>
                  <a:tcPr marL="73025" marR="73025" marT="27305" marB="27305" anchor="ctr">
                    <a:solidFill>
                      <a:srgbClr val="FFFF00"/>
                    </a:solidFill>
                  </a:tcPr>
                </a:tc>
              </a:tr>
            </a:tbl>
          </a:graphicData>
        </a:graphic>
      </p:graphicFrame>
    </p:spTree>
    <p:extLst>
      <p:ext uri="{BB962C8B-B14F-4D97-AF65-F5344CB8AC3E}">
        <p14:creationId xmlns:p14="http://schemas.microsoft.com/office/powerpoint/2010/main" xmlns="" val="351455744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600" dirty="0" smtClean="0"/>
              <a:t>Question 13: Topics Covered  - 13b)  </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122801343"/>
              </p:ext>
            </p:extLst>
          </p:nvPr>
        </p:nvGraphicFramePr>
        <p:xfrm>
          <a:off x="457200" y="1744218"/>
          <a:ext cx="8534400" cy="4509354"/>
        </p:xfrm>
        <a:graphic>
          <a:graphicData uri="http://schemas.openxmlformats.org/drawingml/2006/table">
            <a:tbl>
              <a:tblPr firstRow="1" bandRow="1">
                <a:tableStyleId>{5C22544A-7EE6-4342-B048-85BDC9FD1C3A}</a:tableStyleId>
              </a:tblPr>
              <a:tblGrid>
                <a:gridCol w="2286000"/>
                <a:gridCol w="1143000"/>
                <a:gridCol w="1752600"/>
                <a:gridCol w="1905000"/>
                <a:gridCol w="1447800"/>
              </a:tblGrid>
              <a:tr h="988643">
                <a:tc>
                  <a:txBody>
                    <a:bodyPr/>
                    <a:lstStyle/>
                    <a:p>
                      <a:pPr marL="0" marR="0" algn="l">
                        <a:spcBef>
                          <a:spcPts val="0"/>
                        </a:spcBef>
                        <a:spcAft>
                          <a:spcPts val="0"/>
                        </a:spcAft>
                      </a:pPr>
                      <a:r>
                        <a:rPr lang="en-US" sz="2000" dirty="0">
                          <a:solidFill>
                            <a:srgbClr val="FFFFFF"/>
                          </a:solidFill>
                          <a:latin typeface="Calibri"/>
                          <a:ea typeface="Times New Roman"/>
                          <a:cs typeface="Times New Roman"/>
                        </a:rPr>
                        <a:t>Question</a:t>
                      </a:r>
                    </a:p>
                  </a:txBody>
                  <a:tcPr marL="73025" marR="73025" marT="27305" marB="27305"/>
                </a:tc>
                <a:tc>
                  <a:txBody>
                    <a:bodyPr/>
                    <a:lstStyle/>
                    <a:p>
                      <a:pPr marL="0" marR="0" algn="ctr">
                        <a:spcBef>
                          <a:spcPts val="0"/>
                        </a:spcBef>
                        <a:spcAft>
                          <a:spcPts val="0"/>
                        </a:spcAft>
                      </a:pPr>
                      <a:r>
                        <a:rPr lang="en-US" sz="2000" dirty="0">
                          <a:solidFill>
                            <a:srgbClr val="FFFFFF"/>
                          </a:solidFill>
                          <a:latin typeface="Calibri"/>
                          <a:ea typeface="Times New Roman"/>
                          <a:cs typeface="Times New Roman"/>
                        </a:rPr>
                        <a:t>I cover this in every course I teach.</a:t>
                      </a:r>
                    </a:p>
                  </a:txBody>
                  <a:tcPr marL="73025" marR="73025" marT="27305" marB="27305"/>
                </a:tc>
                <a:tc>
                  <a:txBody>
                    <a:bodyPr/>
                    <a:lstStyle/>
                    <a:p>
                      <a:pPr marL="0" marR="0" algn="ctr">
                        <a:spcBef>
                          <a:spcPts val="0"/>
                        </a:spcBef>
                        <a:spcAft>
                          <a:spcPts val="0"/>
                        </a:spcAft>
                      </a:pPr>
                      <a:r>
                        <a:rPr lang="en-US" sz="2000" dirty="0">
                          <a:solidFill>
                            <a:srgbClr val="FFFFFF"/>
                          </a:solidFill>
                          <a:latin typeface="Calibri"/>
                          <a:ea typeface="Times New Roman"/>
                          <a:cs typeface="Times New Roman"/>
                        </a:rPr>
                        <a:t>I cover this if there is time, and there is usually time to do so.</a:t>
                      </a:r>
                    </a:p>
                  </a:txBody>
                  <a:tcPr marL="73025" marR="73025" marT="27305" marB="27305"/>
                </a:tc>
                <a:tc>
                  <a:txBody>
                    <a:bodyPr/>
                    <a:lstStyle/>
                    <a:p>
                      <a:pPr marL="0" marR="0" algn="ctr">
                        <a:spcBef>
                          <a:spcPts val="0"/>
                        </a:spcBef>
                        <a:spcAft>
                          <a:spcPts val="0"/>
                        </a:spcAft>
                      </a:pPr>
                      <a:r>
                        <a:rPr lang="en-US" sz="2000" dirty="0">
                          <a:solidFill>
                            <a:srgbClr val="FFFFFF"/>
                          </a:solidFill>
                          <a:latin typeface="Calibri"/>
                          <a:ea typeface="Times New Roman"/>
                          <a:cs typeface="Times New Roman"/>
                        </a:rPr>
                        <a:t>I cover this if there is time, and there is rarely time to do so.</a:t>
                      </a:r>
                    </a:p>
                  </a:txBody>
                  <a:tcPr marL="73025" marR="73025" marT="27305" marB="27305"/>
                </a:tc>
                <a:tc>
                  <a:txBody>
                    <a:bodyPr/>
                    <a:lstStyle/>
                    <a:p>
                      <a:pPr marL="0" marR="0" algn="ctr">
                        <a:spcBef>
                          <a:spcPts val="0"/>
                        </a:spcBef>
                        <a:spcAft>
                          <a:spcPts val="0"/>
                        </a:spcAft>
                      </a:pPr>
                      <a:r>
                        <a:rPr lang="en-US" sz="2000" dirty="0">
                          <a:solidFill>
                            <a:srgbClr val="FFFFFF"/>
                          </a:solidFill>
                          <a:latin typeface="Calibri"/>
                          <a:ea typeface="Times New Roman"/>
                          <a:cs typeface="Times New Roman"/>
                        </a:rPr>
                        <a:t>I never cover this in my courses.</a:t>
                      </a:r>
                    </a:p>
                  </a:txBody>
                  <a:tcPr marL="73025" marR="73025" marT="27305" marB="27305"/>
                </a:tc>
              </a:tr>
              <a:tr h="912287">
                <a:tc>
                  <a:txBody>
                    <a:bodyPr/>
                    <a:lstStyle/>
                    <a:p>
                      <a:pPr marL="0" marR="0" algn="l">
                        <a:lnSpc>
                          <a:spcPct val="115000"/>
                        </a:lnSpc>
                        <a:spcBef>
                          <a:spcPts val="0"/>
                        </a:spcBef>
                        <a:spcAft>
                          <a:spcPts val="0"/>
                        </a:spcAft>
                      </a:pPr>
                      <a:r>
                        <a:rPr lang="en-US" sz="2000" dirty="0">
                          <a:latin typeface="Calibri"/>
                          <a:ea typeface="Times New Roman"/>
                          <a:cs typeface="Times New Roman"/>
                        </a:rPr>
                        <a:t>Linear </a:t>
                      </a:r>
                      <a:r>
                        <a:rPr lang="en-US" sz="2000" dirty="0" smtClean="0">
                          <a:latin typeface="Calibri"/>
                          <a:ea typeface="Times New Roman"/>
                          <a:cs typeface="Times New Roman"/>
                        </a:rPr>
                        <a:t>approx. </a:t>
                      </a:r>
                      <a:r>
                        <a:rPr lang="en-US" sz="2000" dirty="0">
                          <a:latin typeface="Calibri"/>
                          <a:ea typeface="Times New Roman"/>
                          <a:cs typeface="Times New Roman"/>
                        </a:rPr>
                        <a:t>using the derivative</a:t>
                      </a:r>
                    </a:p>
                  </a:txBody>
                  <a:tcPr marL="73025" marR="73025" marT="27305" marB="27305" anchor="ctr"/>
                </a:tc>
                <a:tc>
                  <a:txBody>
                    <a:bodyPr/>
                    <a:lstStyle/>
                    <a:p>
                      <a:pPr marL="0" marR="0" algn="ctr">
                        <a:lnSpc>
                          <a:spcPct val="115000"/>
                        </a:lnSpc>
                        <a:spcBef>
                          <a:spcPts val="0"/>
                        </a:spcBef>
                        <a:spcAft>
                          <a:spcPts val="0"/>
                        </a:spcAft>
                      </a:pPr>
                      <a:r>
                        <a:rPr lang="en-US" sz="2000" dirty="0">
                          <a:latin typeface="Calibri"/>
                          <a:ea typeface="Times New Roman"/>
                          <a:cs typeface="Times New Roman"/>
                        </a:rPr>
                        <a:t>59</a:t>
                      </a:r>
                    </a:p>
                  </a:txBody>
                  <a:tcPr marL="73025" marR="73025" marT="27305" marB="27305" anchor="ctr">
                    <a:solidFill>
                      <a:srgbClr val="FFFF00"/>
                    </a:solidFill>
                  </a:tcPr>
                </a:tc>
                <a:tc>
                  <a:txBody>
                    <a:bodyPr/>
                    <a:lstStyle/>
                    <a:p>
                      <a:pPr marL="0" marR="0" algn="ctr">
                        <a:lnSpc>
                          <a:spcPct val="115000"/>
                        </a:lnSpc>
                        <a:spcBef>
                          <a:spcPts val="0"/>
                        </a:spcBef>
                        <a:spcAft>
                          <a:spcPts val="0"/>
                        </a:spcAft>
                      </a:pPr>
                      <a:r>
                        <a:rPr lang="en-US" sz="2000" dirty="0">
                          <a:latin typeface="Calibri"/>
                          <a:ea typeface="Times New Roman"/>
                          <a:cs typeface="Times New Roman"/>
                        </a:rPr>
                        <a:t>12</a:t>
                      </a:r>
                    </a:p>
                  </a:txBody>
                  <a:tcPr marL="73025" marR="73025" marT="27305" marB="27305" anchor="ctr">
                    <a:solidFill>
                      <a:srgbClr val="FFFF00"/>
                    </a:solidFill>
                  </a:tcPr>
                </a:tc>
                <a:tc>
                  <a:txBody>
                    <a:bodyPr/>
                    <a:lstStyle/>
                    <a:p>
                      <a:pPr marL="0" marR="0" algn="ctr">
                        <a:lnSpc>
                          <a:spcPct val="115000"/>
                        </a:lnSpc>
                        <a:spcBef>
                          <a:spcPts val="0"/>
                        </a:spcBef>
                        <a:spcAft>
                          <a:spcPts val="0"/>
                        </a:spcAft>
                      </a:pPr>
                      <a:r>
                        <a:rPr lang="en-US" sz="2000" dirty="0">
                          <a:latin typeface="Calibri"/>
                          <a:ea typeface="Times New Roman"/>
                          <a:cs typeface="Times New Roman"/>
                        </a:rPr>
                        <a:t>8</a:t>
                      </a:r>
                    </a:p>
                  </a:txBody>
                  <a:tcPr marL="73025" marR="73025" marT="27305" marB="27305" anchor="ctr"/>
                </a:tc>
                <a:tc>
                  <a:txBody>
                    <a:bodyPr/>
                    <a:lstStyle/>
                    <a:p>
                      <a:pPr marL="0" marR="0" algn="ctr">
                        <a:lnSpc>
                          <a:spcPct val="115000"/>
                        </a:lnSpc>
                        <a:spcBef>
                          <a:spcPts val="0"/>
                        </a:spcBef>
                        <a:spcAft>
                          <a:spcPts val="0"/>
                        </a:spcAft>
                      </a:pPr>
                      <a:r>
                        <a:rPr lang="en-US" sz="2000" dirty="0">
                          <a:latin typeface="Calibri"/>
                          <a:ea typeface="Times New Roman"/>
                          <a:cs typeface="Times New Roman"/>
                        </a:rPr>
                        <a:t>4</a:t>
                      </a:r>
                    </a:p>
                  </a:txBody>
                  <a:tcPr marL="73025" marR="73025" marT="27305" marB="27305" anchor="ctr"/>
                </a:tc>
              </a:tr>
              <a:tr h="912287">
                <a:tc>
                  <a:txBody>
                    <a:bodyPr/>
                    <a:lstStyle/>
                    <a:p>
                      <a:pPr marL="0" marR="0" algn="l">
                        <a:lnSpc>
                          <a:spcPct val="115000"/>
                        </a:lnSpc>
                        <a:spcBef>
                          <a:spcPts val="0"/>
                        </a:spcBef>
                        <a:spcAft>
                          <a:spcPts val="0"/>
                        </a:spcAft>
                      </a:pPr>
                      <a:r>
                        <a:rPr lang="en-US" sz="2000" dirty="0">
                          <a:latin typeface="Calibri"/>
                          <a:ea typeface="Times New Roman"/>
                          <a:cs typeface="Times New Roman"/>
                        </a:rPr>
                        <a:t>Linear </a:t>
                      </a:r>
                      <a:r>
                        <a:rPr lang="en-US" sz="2000" dirty="0" smtClean="0">
                          <a:latin typeface="Calibri"/>
                          <a:ea typeface="Times New Roman"/>
                          <a:cs typeface="Times New Roman"/>
                        </a:rPr>
                        <a:t>approx. </a:t>
                      </a:r>
                      <a:r>
                        <a:rPr lang="en-US" sz="2000" dirty="0">
                          <a:latin typeface="Calibri"/>
                          <a:ea typeface="Times New Roman"/>
                          <a:cs typeface="Times New Roman"/>
                        </a:rPr>
                        <a:t>using the differential</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43</a:t>
                      </a:r>
                    </a:p>
                  </a:txBody>
                  <a:tcPr marL="73025" marR="73025" marT="27305" marB="27305" anchor="ctr">
                    <a:solidFill>
                      <a:srgbClr val="FFFF00"/>
                    </a:solidFill>
                  </a:tcPr>
                </a:tc>
                <a:tc>
                  <a:txBody>
                    <a:bodyPr/>
                    <a:lstStyle/>
                    <a:p>
                      <a:pPr marL="0" marR="0" algn="ctr">
                        <a:lnSpc>
                          <a:spcPct val="115000"/>
                        </a:lnSpc>
                        <a:spcBef>
                          <a:spcPts val="0"/>
                        </a:spcBef>
                        <a:spcAft>
                          <a:spcPts val="0"/>
                        </a:spcAft>
                      </a:pPr>
                      <a:r>
                        <a:rPr lang="en-US" sz="2000" dirty="0">
                          <a:latin typeface="Calibri"/>
                          <a:ea typeface="Times New Roman"/>
                          <a:cs typeface="Times New Roman"/>
                        </a:rPr>
                        <a:t>18</a:t>
                      </a:r>
                    </a:p>
                  </a:txBody>
                  <a:tcPr marL="73025" marR="73025" marT="27305" marB="27305" anchor="ctr">
                    <a:solidFill>
                      <a:srgbClr val="FFFF00"/>
                    </a:solidFill>
                  </a:tcPr>
                </a:tc>
                <a:tc>
                  <a:txBody>
                    <a:bodyPr/>
                    <a:lstStyle/>
                    <a:p>
                      <a:pPr marL="0" marR="0" algn="ctr">
                        <a:lnSpc>
                          <a:spcPct val="115000"/>
                        </a:lnSpc>
                        <a:spcBef>
                          <a:spcPts val="0"/>
                        </a:spcBef>
                        <a:spcAft>
                          <a:spcPts val="0"/>
                        </a:spcAft>
                      </a:pPr>
                      <a:r>
                        <a:rPr lang="en-US" sz="2000">
                          <a:latin typeface="Calibri"/>
                          <a:ea typeface="Times New Roman"/>
                          <a:cs typeface="Times New Roman"/>
                        </a:rPr>
                        <a:t>8</a:t>
                      </a:r>
                    </a:p>
                  </a:txBody>
                  <a:tcPr marL="73025" marR="73025" marT="27305" marB="27305" anchor="ctr"/>
                </a:tc>
                <a:tc>
                  <a:txBody>
                    <a:bodyPr/>
                    <a:lstStyle/>
                    <a:p>
                      <a:pPr marL="0" marR="0" algn="ctr">
                        <a:lnSpc>
                          <a:spcPct val="115000"/>
                        </a:lnSpc>
                        <a:spcBef>
                          <a:spcPts val="0"/>
                        </a:spcBef>
                        <a:spcAft>
                          <a:spcPts val="0"/>
                        </a:spcAft>
                      </a:pPr>
                      <a:r>
                        <a:rPr lang="en-US" sz="2000" dirty="0">
                          <a:latin typeface="Calibri"/>
                          <a:ea typeface="Times New Roman"/>
                          <a:cs typeface="Times New Roman"/>
                        </a:rPr>
                        <a:t>14</a:t>
                      </a:r>
                    </a:p>
                  </a:txBody>
                  <a:tcPr marL="73025" marR="73025" marT="27305" marB="27305" anchor="ctr"/>
                </a:tc>
              </a:tr>
              <a:tr h="912287">
                <a:tc>
                  <a:txBody>
                    <a:bodyPr/>
                    <a:lstStyle/>
                    <a:p>
                      <a:pPr marL="0" marR="0" algn="l">
                        <a:lnSpc>
                          <a:spcPct val="115000"/>
                        </a:lnSpc>
                        <a:spcBef>
                          <a:spcPts val="0"/>
                        </a:spcBef>
                        <a:spcAft>
                          <a:spcPts val="0"/>
                        </a:spcAft>
                      </a:pPr>
                      <a:r>
                        <a:rPr lang="en-US" sz="2000" dirty="0">
                          <a:latin typeface="Calibri"/>
                          <a:ea typeface="Times New Roman"/>
                          <a:cs typeface="Times New Roman"/>
                        </a:rPr>
                        <a:t>Numerical </a:t>
                      </a:r>
                      <a:r>
                        <a:rPr lang="en-US" sz="2000" dirty="0" smtClean="0">
                          <a:latin typeface="Calibri"/>
                          <a:ea typeface="Times New Roman"/>
                          <a:cs typeface="Times New Roman"/>
                        </a:rPr>
                        <a:t>approx. </a:t>
                      </a:r>
                      <a:r>
                        <a:rPr lang="en-US" sz="2000" dirty="0">
                          <a:latin typeface="Calibri"/>
                          <a:ea typeface="Times New Roman"/>
                          <a:cs typeface="Times New Roman"/>
                        </a:rPr>
                        <a:t>using Newton's method</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27</a:t>
                      </a:r>
                    </a:p>
                  </a:txBody>
                  <a:tcPr marL="73025" marR="73025" marT="27305" marB="27305" anchor="ctr">
                    <a:solidFill>
                      <a:srgbClr val="FFFF00"/>
                    </a:solidFill>
                  </a:tcPr>
                </a:tc>
                <a:tc>
                  <a:txBody>
                    <a:bodyPr/>
                    <a:lstStyle/>
                    <a:p>
                      <a:pPr marL="0" marR="0" algn="ctr">
                        <a:lnSpc>
                          <a:spcPct val="115000"/>
                        </a:lnSpc>
                        <a:spcBef>
                          <a:spcPts val="0"/>
                        </a:spcBef>
                        <a:spcAft>
                          <a:spcPts val="0"/>
                        </a:spcAft>
                      </a:pPr>
                      <a:r>
                        <a:rPr lang="en-US" sz="2000" dirty="0">
                          <a:latin typeface="Calibri"/>
                          <a:ea typeface="Times New Roman"/>
                          <a:cs typeface="Times New Roman"/>
                        </a:rPr>
                        <a:t>23</a:t>
                      </a:r>
                    </a:p>
                  </a:txBody>
                  <a:tcPr marL="73025" marR="73025" marT="27305" marB="27305" anchor="ctr">
                    <a:solidFill>
                      <a:srgbClr val="FFFF00"/>
                    </a:solidFill>
                  </a:tcPr>
                </a:tc>
                <a:tc>
                  <a:txBody>
                    <a:bodyPr/>
                    <a:lstStyle/>
                    <a:p>
                      <a:pPr marL="0" marR="0" algn="ctr">
                        <a:lnSpc>
                          <a:spcPct val="115000"/>
                        </a:lnSpc>
                        <a:spcBef>
                          <a:spcPts val="0"/>
                        </a:spcBef>
                        <a:spcAft>
                          <a:spcPts val="0"/>
                        </a:spcAft>
                      </a:pPr>
                      <a:r>
                        <a:rPr lang="en-US" sz="2000" dirty="0">
                          <a:latin typeface="Calibri"/>
                          <a:ea typeface="Times New Roman"/>
                          <a:cs typeface="Times New Roman"/>
                        </a:rPr>
                        <a:t>16</a:t>
                      </a:r>
                    </a:p>
                  </a:txBody>
                  <a:tcPr marL="73025" marR="73025" marT="27305" marB="27305" anchor="ctr"/>
                </a:tc>
                <a:tc>
                  <a:txBody>
                    <a:bodyPr/>
                    <a:lstStyle/>
                    <a:p>
                      <a:pPr marL="0" marR="0" algn="ctr">
                        <a:lnSpc>
                          <a:spcPct val="115000"/>
                        </a:lnSpc>
                        <a:spcBef>
                          <a:spcPts val="0"/>
                        </a:spcBef>
                        <a:spcAft>
                          <a:spcPts val="0"/>
                        </a:spcAft>
                      </a:pPr>
                      <a:r>
                        <a:rPr lang="en-US" sz="2000" dirty="0">
                          <a:latin typeface="Calibri"/>
                          <a:ea typeface="Times New Roman"/>
                          <a:cs typeface="Times New Roman"/>
                        </a:rPr>
                        <a:t>17</a:t>
                      </a:r>
                    </a:p>
                  </a:txBody>
                  <a:tcPr marL="73025" marR="73025" marT="27305" marB="27305" anchor="ctr"/>
                </a:tc>
              </a:tr>
            </a:tbl>
          </a:graphicData>
        </a:graphic>
      </p:graphicFrame>
    </p:spTree>
    <p:extLst>
      <p:ext uri="{BB962C8B-B14F-4D97-AF65-F5344CB8AC3E}">
        <p14:creationId xmlns:p14="http://schemas.microsoft.com/office/powerpoint/2010/main" xmlns="" val="108762209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Question </a:t>
            </a:r>
            <a:r>
              <a:rPr lang="en-US" sz="3600" dirty="0" smtClean="0"/>
              <a:t>13: </a:t>
            </a:r>
            <a:r>
              <a:rPr lang="en-US" sz="3600" dirty="0"/>
              <a:t>Topics Covered  - </a:t>
            </a:r>
            <a:r>
              <a:rPr lang="en-US" sz="3600" dirty="0" smtClean="0"/>
              <a:t>13c) </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585536138"/>
              </p:ext>
            </p:extLst>
          </p:nvPr>
        </p:nvGraphicFramePr>
        <p:xfrm>
          <a:off x="304801" y="1600200"/>
          <a:ext cx="8686800" cy="4897120"/>
        </p:xfrm>
        <a:graphic>
          <a:graphicData uri="http://schemas.openxmlformats.org/drawingml/2006/table">
            <a:tbl>
              <a:tblPr firstRow="1" bandRow="1">
                <a:tableStyleId>{5C22544A-7EE6-4342-B048-85BDC9FD1C3A}</a:tableStyleId>
              </a:tblPr>
              <a:tblGrid>
                <a:gridCol w="2514599"/>
                <a:gridCol w="1066801"/>
                <a:gridCol w="1981200"/>
                <a:gridCol w="1676400"/>
                <a:gridCol w="1447800"/>
              </a:tblGrid>
              <a:tr h="370840">
                <a:tc>
                  <a:txBody>
                    <a:bodyPr/>
                    <a:lstStyle/>
                    <a:p>
                      <a:pPr marL="0" marR="0" algn="l">
                        <a:spcBef>
                          <a:spcPts val="0"/>
                        </a:spcBef>
                        <a:spcAft>
                          <a:spcPts val="0"/>
                        </a:spcAft>
                      </a:pPr>
                      <a:r>
                        <a:rPr lang="en-US" sz="2000" dirty="0">
                          <a:solidFill>
                            <a:srgbClr val="FFFFFF"/>
                          </a:solidFill>
                          <a:latin typeface="Calibri"/>
                          <a:ea typeface="Times New Roman"/>
                          <a:cs typeface="Times New Roman"/>
                        </a:rPr>
                        <a:t>Question</a:t>
                      </a:r>
                    </a:p>
                  </a:txBody>
                  <a:tcPr marL="73025" marR="73025" marT="27305" marB="27305"/>
                </a:tc>
                <a:tc>
                  <a:txBody>
                    <a:bodyPr/>
                    <a:lstStyle/>
                    <a:p>
                      <a:pPr marL="0" marR="0" algn="ctr">
                        <a:spcBef>
                          <a:spcPts val="0"/>
                        </a:spcBef>
                        <a:spcAft>
                          <a:spcPts val="0"/>
                        </a:spcAft>
                      </a:pPr>
                      <a:r>
                        <a:rPr lang="en-US" sz="2000" dirty="0">
                          <a:solidFill>
                            <a:srgbClr val="FFFFFF"/>
                          </a:solidFill>
                          <a:latin typeface="Calibri"/>
                          <a:ea typeface="Times New Roman"/>
                          <a:cs typeface="Times New Roman"/>
                        </a:rPr>
                        <a:t>I cover this in every course I teach.</a:t>
                      </a:r>
                    </a:p>
                  </a:txBody>
                  <a:tcPr marL="73025" marR="73025" marT="27305" marB="27305"/>
                </a:tc>
                <a:tc>
                  <a:txBody>
                    <a:bodyPr/>
                    <a:lstStyle/>
                    <a:p>
                      <a:pPr marL="0" marR="0" algn="ctr">
                        <a:spcBef>
                          <a:spcPts val="0"/>
                        </a:spcBef>
                        <a:spcAft>
                          <a:spcPts val="0"/>
                        </a:spcAft>
                      </a:pPr>
                      <a:r>
                        <a:rPr lang="en-US" sz="2000" dirty="0">
                          <a:solidFill>
                            <a:srgbClr val="FFFFFF"/>
                          </a:solidFill>
                          <a:latin typeface="Calibri"/>
                          <a:ea typeface="Times New Roman"/>
                          <a:cs typeface="Times New Roman"/>
                        </a:rPr>
                        <a:t>I cover this if there is time, and there is usually time to do so.</a:t>
                      </a:r>
                    </a:p>
                  </a:txBody>
                  <a:tcPr marL="73025" marR="73025" marT="27305" marB="27305"/>
                </a:tc>
                <a:tc>
                  <a:txBody>
                    <a:bodyPr/>
                    <a:lstStyle/>
                    <a:p>
                      <a:pPr marL="0" marR="0" algn="ctr">
                        <a:spcBef>
                          <a:spcPts val="0"/>
                        </a:spcBef>
                        <a:spcAft>
                          <a:spcPts val="0"/>
                        </a:spcAft>
                      </a:pPr>
                      <a:r>
                        <a:rPr lang="en-US" sz="2000" dirty="0">
                          <a:solidFill>
                            <a:srgbClr val="FFFFFF"/>
                          </a:solidFill>
                          <a:latin typeface="Calibri"/>
                          <a:ea typeface="Times New Roman"/>
                          <a:cs typeface="Times New Roman"/>
                        </a:rPr>
                        <a:t>I cover this if there is time, and there is rarely time to do so.</a:t>
                      </a:r>
                    </a:p>
                  </a:txBody>
                  <a:tcPr marL="73025" marR="73025" marT="27305" marB="27305"/>
                </a:tc>
                <a:tc>
                  <a:txBody>
                    <a:bodyPr/>
                    <a:lstStyle/>
                    <a:p>
                      <a:pPr marL="0" marR="0" algn="ctr">
                        <a:spcBef>
                          <a:spcPts val="0"/>
                        </a:spcBef>
                        <a:spcAft>
                          <a:spcPts val="0"/>
                        </a:spcAft>
                      </a:pPr>
                      <a:r>
                        <a:rPr lang="en-US" sz="2000" dirty="0">
                          <a:solidFill>
                            <a:srgbClr val="FFFFFF"/>
                          </a:solidFill>
                          <a:latin typeface="Calibri"/>
                          <a:ea typeface="Times New Roman"/>
                          <a:cs typeface="Times New Roman"/>
                        </a:rPr>
                        <a:t>I never cover this in my courses.</a:t>
                      </a:r>
                    </a:p>
                  </a:txBody>
                  <a:tcPr marL="73025" marR="73025" marT="27305" marB="27305"/>
                </a:tc>
              </a:tr>
              <a:tr h="370840">
                <a:tc>
                  <a:txBody>
                    <a:bodyPr/>
                    <a:lstStyle/>
                    <a:p>
                      <a:pPr marL="0" marR="0" algn="l">
                        <a:lnSpc>
                          <a:spcPct val="115000"/>
                        </a:lnSpc>
                        <a:spcBef>
                          <a:spcPts val="0"/>
                        </a:spcBef>
                        <a:spcAft>
                          <a:spcPts val="0"/>
                        </a:spcAft>
                      </a:pPr>
                      <a:r>
                        <a:rPr lang="en-US" sz="2000" dirty="0">
                          <a:solidFill>
                            <a:schemeClr val="tx1"/>
                          </a:solidFill>
                          <a:latin typeface="Calibri"/>
                          <a:ea typeface="Times New Roman"/>
                          <a:cs typeface="Times New Roman"/>
                        </a:rPr>
                        <a:t>Other numerical </a:t>
                      </a:r>
                      <a:r>
                        <a:rPr lang="en-US" sz="2000" dirty="0" err="1" smtClean="0">
                          <a:solidFill>
                            <a:schemeClr val="tx1"/>
                          </a:solidFill>
                          <a:latin typeface="Calibri"/>
                          <a:ea typeface="Times New Roman"/>
                          <a:cs typeface="Times New Roman"/>
                        </a:rPr>
                        <a:t>approx.techniques</a:t>
                      </a:r>
                      <a:r>
                        <a:rPr lang="en-US" sz="2000" dirty="0" smtClean="0">
                          <a:solidFill>
                            <a:schemeClr val="tx1"/>
                          </a:solidFill>
                          <a:latin typeface="Calibri"/>
                          <a:ea typeface="Times New Roman"/>
                          <a:cs typeface="Times New Roman"/>
                        </a:rPr>
                        <a:t> </a:t>
                      </a:r>
                      <a:r>
                        <a:rPr lang="en-US" sz="2000" dirty="0">
                          <a:solidFill>
                            <a:schemeClr val="tx1"/>
                          </a:solidFill>
                          <a:latin typeface="Calibri"/>
                          <a:ea typeface="Times New Roman"/>
                          <a:cs typeface="Times New Roman"/>
                        </a:rPr>
                        <a:t>using the derivative</a:t>
                      </a:r>
                    </a:p>
                  </a:txBody>
                  <a:tcPr marL="73025" marR="73025" marT="27305" marB="27305"/>
                </a:tc>
                <a:tc>
                  <a:txBody>
                    <a:bodyPr/>
                    <a:lstStyle/>
                    <a:p>
                      <a:pPr marL="0" marR="0" algn="ctr">
                        <a:lnSpc>
                          <a:spcPct val="115000"/>
                        </a:lnSpc>
                        <a:spcBef>
                          <a:spcPts val="0"/>
                        </a:spcBef>
                        <a:spcAft>
                          <a:spcPts val="0"/>
                        </a:spcAft>
                      </a:pPr>
                      <a:r>
                        <a:rPr lang="en-US" sz="2000" dirty="0">
                          <a:solidFill>
                            <a:schemeClr val="tx1"/>
                          </a:solidFill>
                          <a:latin typeface="Calibri"/>
                          <a:ea typeface="Times New Roman"/>
                          <a:cs typeface="Times New Roman"/>
                        </a:rPr>
                        <a:t>5</a:t>
                      </a:r>
                    </a:p>
                  </a:txBody>
                  <a:tcPr marL="73025" marR="73025" marT="27305" marB="27305"/>
                </a:tc>
                <a:tc>
                  <a:txBody>
                    <a:bodyPr/>
                    <a:lstStyle/>
                    <a:p>
                      <a:pPr marL="0" marR="0" algn="ctr">
                        <a:lnSpc>
                          <a:spcPct val="115000"/>
                        </a:lnSpc>
                        <a:spcBef>
                          <a:spcPts val="0"/>
                        </a:spcBef>
                        <a:spcAft>
                          <a:spcPts val="0"/>
                        </a:spcAft>
                      </a:pPr>
                      <a:r>
                        <a:rPr lang="en-US" sz="2000" dirty="0">
                          <a:solidFill>
                            <a:schemeClr val="tx1"/>
                          </a:solidFill>
                          <a:latin typeface="Calibri"/>
                          <a:ea typeface="Times New Roman"/>
                          <a:cs typeface="Times New Roman"/>
                        </a:rPr>
                        <a:t>13</a:t>
                      </a:r>
                    </a:p>
                  </a:txBody>
                  <a:tcPr marL="73025" marR="73025" marT="27305" marB="27305"/>
                </a:tc>
                <a:tc>
                  <a:txBody>
                    <a:bodyPr/>
                    <a:lstStyle/>
                    <a:p>
                      <a:pPr marL="0" marR="0" algn="ctr">
                        <a:lnSpc>
                          <a:spcPct val="115000"/>
                        </a:lnSpc>
                        <a:spcBef>
                          <a:spcPts val="0"/>
                        </a:spcBef>
                        <a:spcAft>
                          <a:spcPts val="0"/>
                        </a:spcAft>
                      </a:pPr>
                      <a:r>
                        <a:rPr lang="en-US" sz="2000" dirty="0">
                          <a:solidFill>
                            <a:schemeClr val="tx1"/>
                          </a:solidFill>
                          <a:latin typeface="Calibri"/>
                          <a:ea typeface="Times New Roman"/>
                          <a:cs typeface="Times New Roman"/>
                        </a:rPr>
                        <a:t>25</a:t>
                      </a:r>
                    </a:p>
                  </a:txBody>
                  <a:tcPr marL="73025" marR="73025" marT="27305" marB="27305">
                    <a:solidFill>
                      <a:srgbClr val="FFFF00"/>
                    </a:solidFill>
                  </a:tcPr>
                </a:tc>
                <a:tc>
                  <a:txBody>
                    <a:bodyPr/>
                    <a:lstStyle/>
                    <a:p>
                      <a:pPr marL="0" marR="0" algn="ctr">
                        <a:lnSpc>
                          <a:spcPct val="115000"/>
                        </a:lnSpc>
                        <a:spcBef>
                          <a:spcPts val="0"/>
                        </a:spcBef>
                        <a:spcAft>
                          <a:spcPts val="0"/>
                        </a:spcAft>
                      </a:pPr>
                      <a:r>
                        <a:rPr lang="en-US" sz="2000" dirty="0">
                          <a:solidFill>
                            <a:schemeClr val="tx1"/>
                          </a:solidFill>
                          <a:latin typeface="Calibri"/>
                          <a:ea typeface="Times New Roman"/>
                          <a:cs typeface="Times New Roman"/>
                        </a:rPr>
                        <a:t>38</a:t>
                      </a:r>
                    </a:p>
                  </a:txBody>
                  <a:tcPr marL="73025" marR="73025" marT="27305" marB="27305">
                    <a:solidFill>
                      <a:srgbClr val="FFFF00"/>
                    </a:solidFill>
                  </a:tcPr>
                </a:tc>
              </a:tr>
              <a:tr h="370840">
                <a:tc>
                  <a:txBody>
                    <a:bodyPr/>
                    <a:lstStyle/>
                    <a:p>
                      <a:pPr marL="0" marR="0" algn="l">
                        <a:lnSpc>
                          <a:spcPct val="115000"/>
                        </a:lnSpc>
                        <a:spcBef>
                          <a:spcPts val="0"/>
                        </a:spcBef>
                        <a:spcAft>
                          <a:spcPts val="0"/>
                        </a:spcAft>
                      </a:pPr>
                      <a:r>
                        <a:rPr lang="en-US" sz="2000" dirty="0">
                          <a:latin typeface="Calibri"/>
                          <a:ea typeface="Times New Roman"/>
                          <a:cs typeface="Times New Roman"/>
                        </a:rPr>
                        <a:t>Numerical </a:t>
                      </a:r>
                      <a:r>
                        <a:rPr lang="en-US" sz="2000" dirty="0" smtClean="0">
                          <a:latin typeface="Calibri"/>
                          <a:ea typeface="Times New Roman"/>
                          <a:cs typeface="Times New Roman"/>
                        </a:rPr>
                        <a:t>approx.</a:t>
                      </a:r>
                      <a:r>
                        <a:rPr lang="en-US" sz="2000" baseline="0" dirty="0" smtClean="0">
                          <a:latin typeface="Calibri"/>
                          <a:ea typeface="Times New Roman"/>
                          <a:cs typeface="Times New Roman"/>
                        </a:rPr>
                        <a:t> </a:t>
                      </a:r>
                      <a:r>
                        <a:rPr lang="en-US" sz="2000" dirty="0" smtClean="0">
                          <a:latin typeface="Calibri"/>
                          <a:ea typeface="Times New Roman"/>
                          <a:cs typeface="Times New Roman"/>
                        </a:rPr>
                        <a:t>involving </a:t>
                      </a:r>
                      <a:r>
                        <a:rPr lang="en-US" sz="2000" dirty="0">
                          <a:latin typeface="Calibri"/>
                          <a:ea typeface="Times New Roman"/>
                          <a:cs typeface="Times New Roman"/>
                        </a:rPr>
                        <a:t>the integral: </a:t>
                      </a:r>
                      <a:r>
                        <a:rPr lang="en-US" sz="2000" dirty="0" smtClean="0">
                          <a:latin typeface="Calibri"/>
                          <a:ea typeface="Times New Roman"/>
                          <a:cs typeface="Times New Roman"/>
                        </a:rPr>
                        <a:t>trapezoidal </a:t>
                      </a:r>
                      <a:r>
                        <a:rPr lang="en-US" sz="2000" dirty="0">
                          <a:latin typeface="Calibri"/>
                          <a:ea typeface="Times New Roman"/>
                          <a:cs typeface="Times New Roman"/>
                        </a:rPr>
                        <a:t>rule</a:t>
                      </a:r>
                    </a:p>
                  </a:txBody>
                  <a:tcPr marL="73025" marR="73025" marT="27305" marB="27305" anchor="ctr"/>
                </a:tc>
                <a:tc>
                  <a:txBody>
                    <a:bodyPr/>
                    <a:lstStyle/>
                    <a:p>
                      <a:pPr marL="0" marR="0" algn="ctr">
                        <a:lnSpc>
                          <a:spcPct val="115000"/>
                        </a:lnSpc>
                        <a:spcBef>
                          <a:spcPts val="0"/>
                        </a:spcBef>
                        <a:spcAft>
                          <a:spcPts val="0"/>
                        </a:spcAft>
                      </a:pPr>
                      <a:r>
                        <a:rPr lang="en-US" sz="2000" dirty="0">
                          <a:latin typeface="Calibri"/>
                          <a:ea typeface="Times New Roman"/>
                          <a:cs typeface="Times New Roman"/>
                        </a:rPr>
                        <a:t>56</a:t>
                      </a:r>
                    </a:p>
                  </a:txBody>
                  <a:tcPr marL="73025" marR="73025" marT="27305" marB="27305" anchor="ctr">
                    <a:solidFill>
                      <a:srgbClr val="FFFF00"/>
                    </a:solidFill>
                  </a:tcPr>
                </a:tc>
                <a:tc>
                  <a:txBody>
                    <a:bodyPr/>
                    <a:lstStyle/>
                    <a:p>
                      <a:pPr marL="0" marR="0" algn="ctr">
                        <a:lnSpc>
                          <a:spcPct val="115000"/>
                        </a:lnSpc>
                        <a:spcBef>
                          <a:spcPts val="0"/>
                        </a:spcBef>
                        <a:spcAft>
                          <a:spcPts val="0"/>
                        </a:spcAft>
                      </a:pPr>
                      <a:r>
                        <a:rPr lang="en-US" sz="2000" dirty="0">
                          <a:latin typeface="Calibri"/>
                          <a:ea typeface="Times New Roman"/>
                          <a:cs typeface="Times New Roman"/>
                        </a:rPr>
                        <a:t>10</a:t>
                      </a:r>
                    </a:p>
                  </a:txBody>
                  <a:tcPr marL="73025" marR="73025" marT="27305" marB="27305" anchor="ctr">
                    <a:solidFill>
                      <a:srgbClr val="FFFF00"/>
                    </a:solidFill>
                  </a:tcPr>
                </a:tc>
                <a:tc>
                  <a:txBody>
                    <a:bodyPr/>
                    <a:lstStyle/>
                    <a:p>
                      <a:pPr marL="0" marR="0" algn="ctr">
                        <a:lnSpc>
                          <a:spcPct val="115000"/>
                        </a:lnSpc>
                        <a:spcBef>
                          <a:spcPts val="0"/>
                        </a:spcBef>
                        <a:spcAft>
                          <a:spcPts val="0"/>
                        </a:spcAft>
                      </a:pPr>
                      <a:r>
                        <a:rPr lang="en-US" sz="2000">
                          <a:latin typeface="Calibri"/>
                          <a:ea typeface="Times New Roman"/>
                          <a:cs typeface="Times New Roman"/>
                        </a:rPr>
                        <a:t>6</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10</a:t>
                      </a:r>
                    </a:p>
                  </a:txBody>
                  <a:tcPr marL="73025" marR="73025" marT="27305" marB="27305" anchor="ctr"/>
                </a:tc>
              </a:tr>
              <a:tr h="370840">
                <a:tc>
                  <a:txBody>
                    <a:bodyPr/>
                    <a:lstStyle/>
                    <a:p>
                      <a:pPr marL="0" marR="0" algn="l">
                        <a:lnSpc>
                          <a:spcPct val="115000"/>
                        </a:lnSpc>
                        <a:spcBef>
                          <a:spcPts val="0"/>
                        </a:spcBef>
                        <a:spcAft>
                          <a:spcPts val="0"/>
                        </a:spcAft>
                      </a:pPr>
                      <a:r>
                        <a:rPr lang="en-US" sz="2000" dirty="0">
                          <a:latin typeface="Calibri"/>
                          <a:ea typeface="Times New Roman"/>
                          <a:cs typeface="Times New Roman"/>
                        </a:rPr>
                        <a:t>Numerical </a:t>
                      </a:r>
                      <a:r>
                        <a:rPr lang="en-US" sz="2000" dirty="0" smtClean="0">
                          <a:latin typeface="Calibri"/>
                          <a:ea typeface="Times New Roman"/>
                          <a:cs typeface="Times New Roman"/>
                        </a:rPr>
                        <a:t>approx.</a:t>
                      </a:r>
                      <a:r>
                        <a:rPr lang="en-US" sz="2000" baseline="0" dirty="0" smtClean="0">
                          <a:latin typeface="Calibri"/>
                          <a:ea typeface="Times New Roman"/>
                          <a:cs typeface="Times New Roman"/>
                        </a:rPr>
                        <a:t> </a:t>
                      </a:r>
                      <a:r>
                        <a:rPr lang="en-US" sz="2000" dirty="0" smtClean="0">
                          <a:latin typeface="Calibri"/>
                          <a:ea typeface="Times New Roman"/>
                          <a:cs typeface="Times New Roman"/>
                        </a:rPr>
                        <a:t>involving </a:t>
                      </a:r>
                      <a:r>
                        <a:rPr lang="en-US" sz="2000" dirty="0">
                          <a:latin typeface="Calibri"/>
                          <a:ea typeface="Times New Roman"/>
                          <a:cs typeface="Times New Roman"/>
                        </a:rPr>
                        <a:t>the integral: Simpson's rule</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38</a:t>
                      </a:r>
                    </a:p>
                  </a:txBody>
                  <a:tcPr marL="73025" marR="73025" marT="27305" marB="27305" anchor="ctr">
                    <a:solidFill>
                      <a:srgbClr val="FFFF00"/>
                    </a:solidFill>
                  </a:tcPr>
                </a:tc>
                <a:tc>
                  <a:txBody>
                    <a:bodyPr/>
                    <a:lstStyle/>
                    <a:p>
                      <a:pPr marL="0" marR="0" algn="ctr">
                        <a:lnSpc>
                          <a:spcPct val="115000"/>
                        </a:lnSpc>
                        <a:spcBef>
                          <a:spcPts val="0"/>
                        </a:spcBef>
                        <a:spcAft>
                          <a:spcPts val="0"/>
                        </a:spcAft>
                      </a:pPr>
                      <a:r>
                        <a:rPr lang="en-US" sz="2000" dirty="0">
                          <a:latin typeface="Calibri"/>
                          <a:ea typeface="Times New Roman"/>
                          <a:cs typeface="Times New Roman"/>
                        </a:rPr>
                        <a:t>18</a:t>
                      </a:r>
                    </a:p>
                  </a:txBody>
                  <a:tcPr marL="73025" marR="73025" marT="27305" marB="27305" anchor="ctr">
                    <a:solidFill>
                      <a:srgbClr val="FFFF00"/>
                    </a:solidFill>
                  </a:tcPr>
                </a:tc>
                <a:tc>
                  <a:txBody>
                    <a:bodyPr/>
                    <a:lstStyle/>
                    <a:p>
                      <a:pPr marL="0" marR="0" algn="ctr">
                        <a:lnSpc>
                          <a:spcPct val="115000"/>
                        </a:lnSpc>
                        <a:spcBef>
                          <a:spcPts val="0"/>
                        </a:spcBef>
                        <a:spcAft>
                          <a:spcPts val="0"/>
                        </a:spcAft>
                      </a:pPr>
                      <a:r>
                        <a:rPr lang="en-US" sz="2000">
                          <a:latin typeface="Calibri"/>
                          <a:ea typeface="Times New Roman"/>
                          <a:cs typeface="Times New Roman"/>
                        </a:rPr>
                        <a:t>12</a:t>
                      </a:r>
                    </a:p>
                  </a:txBody>
                  <a:tcPr marL="73025" marR="73025" marT="27305" marB="27305" anchor="ctr"/>
                </a:tc>
                <a:tc>
                  <a:txBody>
                    <a:bodyPr/>
                    <a:lstStyle/>
                    <a:p>
                      <a:pPr marL="0" marR="0" algn="ctr">
                        <a:lnSpc>
                          <a:spcPct val="115000"/>
                        </a:lnSpc>
                        <a:spcBef>
                          <a:spcPts val="0"/>
                        </a:spcBef>
                        <a:spcAft>
                          <a:spcPts val="0"/>
                        </a:spcAft>
                      </a:pPr>
                      <a:r>
                        <a:rPr lang="en-US" sz="2000" dirty="0">
                          <a:latin typeface="Calibri"/>
                          <a:ea typeface="Times New Roman"/>
                          <a:cs typeface="Times New Roman"/>
                        </a:rPr>
                        <a:t>14</a:t>
                      </a:r>
                    </a:p>
                  </a:txBody>
                  <a:tcPr marL="73025" marR="73025" marT="27305" marB="27305" anchor="ctr"/>
                </a:tc>
              </a:tr>
            </a:tbl>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Question </a:t>
            </a:r>
            <a:r>
              <a:rPr lang="en-US" sz="3600" dirty="0" smtClean="0"/>
              <a:t>13: </a:t>
            </a:r>
            <a:r>
              <a:rPr lang="en-US" sz="3600" dirty="0"/>
              <a:t>Topics Covered  - </a:t>
            </a:r>
            <a:r>
              <a:rPr lang="en-US" sz="3600" dirty="0" smtClean="0"/>
              <a:t>13d) </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713063153"/>
              </p:ext>
            </p:extLst>
          </p:nvPr>
        </p:nvGraphicFramePr>
        <p:xfrm>
          <a:off x="381000" y="1600200"/>
          <a:ext cx="8610600" cy="4933470"/>
        </p:xfrm>
        <a:graphic>
          <a:graphicData uri="http://schemas.openxmlformats.org/drawingml/2006/table">
            <a:tbl>
              <a:tblPr firstRow="1" bandRow="1">
                <a:tableStyleId>{5C22544A-7EE6-4342-B048-85BDC9FD1C3A}</a:tableStyleId>
              </a:tblPr>
              <a:tblGrid>
                <a:gridCol w="2057400"/>
                <a:gridCol w="1447800"/>
                <a:gridCol w="1676400"/>
                <a:gridCol w="1828800"/>
                <a:gridCol w="1600200"/>
              </a:tblGrid>
              <a:tr h="370840">
                <a:tc>
                  <a:txBody>
                    <a:bodyPr/>
                    <a:lstStyle/>
                    <a:p>
                      <a:pPr marL="0" marR="0" algn="l">
                        <a:spcBef>
                          <a:spcPts val="0"/>
                        </a:spcBef>
                        <a:spcAft>
                          <a:spcPts val="0"/>
                        </a:spcAft>
                      </a:pPr>
                      <a:r>
                        <a:rPr lang="en-US" sz="2000" dirty="0">
                          <a:solidFill>
                            <a:srgbClr val="FFFFFF"/>
                          </a:solidFill>
                          <a:latin typeface="Calibri"/>
                          <a:ea typeface="Times New Roman"/>
                          <a:cs typeface="Times New Roman"/>
                        </a:rPr>
                        <a:t>Question</a:t>
                      </a:r>
                    </a:p>
                  </a:txBody>
                  <a:tcPr marL="73025" marR="73025" marT="27305" marB="27305"/>
                </a:tc>
                <a:tc>
                  <a:txBody>
                    <a:bodyPr/>
                    <a:lstStyle/>
                    <a:p>
                      <a:pPr marL="0" marR="0" algn="ctr">
                        <a:spcBef>
                          <a:spcPts val="0"/>
                        </a:spcBef>
                        <a:spcAft>
                          <a:spcPts val="0"/>
                        </a:spcAft>
                      </a:pPr>
                      <a:r>
                        <a:rPr lang="en-US" sz="2000" dirty="0">
                          <a:solidFill>
                            <a:srgbClr val="FFFFFF"/>
                          </a:solidFill>
                          <a:latin typeface="Calibri"/>
                          <a:ea typeface="Times New Roman"/>
                          <a:cs typeface="Times New Roman"/>
                        </a:rPr>
                        <a:t>I cover this in every course I teach.</a:t>
                      </a:r>
                    </a:p>
                  </a:txBody>
                  <a:tcPr marL="73025" marR="73025" marT="27305" marB="27305"/>
                </a:tc>
                <a:tc>
                  <a:txBody>
                    <a:bodyPr/>
                    <a:lstStyle/>
                    <a:p>
                      <a:pPr marL="0" marR="0" algn="ctr">
                        <a:spcBef>
                          <a:spcPts val="0"/>
                        </a:spcBef>
                        <a:spcAft>
                          <a:spcPts val="0"/>
                        </a:spcAft>
                      </a:pPr>
                      <a:r>
                        <a:rPr lang="en-US" sz="2000" dirty="0">
                          <a:solidFill>
                            <a:srgbClr val="FFFFFF"/>
                          </a:solidFill>
                          <a:latin typeface="Calibri"/>
                          <a:ea typeface="Times New Roman"/>
                          <a:cs typeface="Times New Roman"/>
                        </a:rPr>
                        <a:t>I cover this if there is time, and there is usually time to do so.</a:t>
                      </a:r>
                    </a:p>
                  </a:txBody>
                  <a:tcPr marL="73025" marR="73025" marT="27305" marB="27305"/>
                </a:tc>
                <a:tc>
                  <a:txBody>
                    <a:bodyPr/>
                    <a:lstStyle/>
                    <a:p>
                      <a:pPr marL="0" marR="0" algn="ctr">
                        <a:spcBef>
                          <a:spcPts val="0"/>
                        </a:spcBef>
                        <a:spcAft>
                          <a:spcPts val="0"/>
                        </a:spcAft>
                      </a:pPr>
                      <a:r>
                        <a:rPr lang="en-US" sz="2000" dirty="0">
                          <a:solidFill>
                            <a:srgbClr val="FFFFFF"/>
                          </a:solidFill>
                          <a:latin typeface="Calibri"/>
                          <a:ea typeface="Times New Roman"/>
                          <a:cs typeface="Times New Roman"/>
                        </a:rPr>
                        <a:t>I cover this if there is time, and there is rarely time to do so.</a:t>
                      </a:r>
                    </a:p>
                  </a:txBody>
                  <a:tcPr marL="73025" marR="73025" marT="27305" marB="27305"/>
                </a:tc>
                <a:tc>
                  <a:txBody>
                    <a:bodyPr/>
                    <a:lstStyle/>
                    <a:p>
                      <a:pPr marL="0" marR="0" algn="ctr">
                        <a:spcBef>
                          <a:spcPts val="0"/>
                        </a:spcBef>
                        <a:spcAft>
                          <a:spcPts val="0"/>
                        </a:spcAft>
                      </a:pPr>
                      <a:r>
                        <a:rPr lang="en-US" sz="2000" dirty="0">
                          <a:solidFill>
                            <a:srgbClr val="FFFFFF"/>
                          </a:solidFill>
                          <a:latin typeface="Calibri"/>
                          <a:ea typeface="Times New Roman"/>
                          <a:cs typeface="Times New Roman"/>
                        </a:rPr>
                        <a:t>I never cover this in my courses.</a:t>
                      </a:r>
                    </a:p>
                  </a:txBody>
                  <a:tcPr marL="73025" marR="73025" marT="27305" marB="27305"/>
                </a:tc>
              </a:tr>
              <a:tr h="370840">
                <a:tc>
                  <a:txBody>
                    <a:bodyPr/>
                    <a:lstStyle/>
                    <a:p>
                      <a:pPr marL="0" marR="0" algn="l">
                        <a:lnSpc>
                          <a:spcPct val="115000"/>
                        </a:lnSpc>
                        <a:spcBef>
                          <a:spcPts val="0"/>
                        </a:spcBef>
                        <a:spcAft>
                          <a:spcPts val="0"/>
                        </a:spcAft>
                      </a:pPr>
                      <a:r>
                        <a:rPr lang="en-US" sz="2000" dirty="0">
                          <a:latin typeface="Calibri"/>
                          <a:ea typeface="Times New Roman"/>
                          <a:cs typeface="Times New Roman"/>
                        </a:rPr>
                        <a:t>Applications to ordinary differential equations</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37</a:t>
                      </a:r>
                    </a:p>
                  </a:txBody>
                  <a:tcPr marL="73025" marR="73025" marT="27305" marB="27305" anchor="ctr">
                    <a:solidFill>
                      <a:srgbClr val="FFFF00"/>
                    </a:solidFill>
                  </a:tcPr>
                </a:tc>
                <a:tc>
                  <a:txBody>
                    <a:bodyPr/>
                    <a:lstStyle/>
                    <a:p>
                      <a:pPr marL="0" marR="0" algn="ctr">
                        <a:lnSpc>
                          <a:spcPct val="115000"/>
                        </a:lnSpc>
                        <a:spcBef>
                          <a:spcPts val="0"/>
                        </a:spcBef>
                        <a:spcAft>
                          <a:spcPts val="0"/>
                        </a:spcAft>
                      </a:pPr>
                      <a:r>
                        <a:rPr lang="en-US" sz="2000" dirty="0">
                          <a:latin typeface="Calibri"/>
                          <a:ea typeface="Times New Roman"/>
                          <a:cs typeface="Times New Roman"/>
                        </a:rPr>
                        <a:t>16</a:t>
                      </a:r>
                    </a:p>
                  </a:txBody>
                  <a:tcPr marL="73025" marR="73025" marT="27305" marB="27305" anchor="ctr">
                    <a:solidFill>
                      <a:srgbClr val="FFFF00"/>
                    </a:solidFill>
                  </a:tcPr>
                </a:tc>
                <a:tc>
                  <a:txBody>
                    <a:bodyPr/>
                    <a:lstStyle/>
                    <a:p>
                      <a:pPr marL="0" marR="0" algn="ctr">
                        <a:lnSpc>
                          <a:spcPct val="115000"/>
                        </a:lnSpc>
                        <a:spcBef>
                          <a:spcPts val="0"/>
                        </a:spcBef>
                        <a:spcAft>
                          <a:spcPts val="0"/>
                        </a:spcAft>
                      </a:pPr>
                      <a:r>
                        <a:rPr lang="en-US" sz="2000">
                          <a:latin typeface="Calibri"/>
                          <a:ea typeface="Times New Roman"/>
                          <a:cs typeface="Times New Roman"/>
                        </a:rPr>
                        <a:t>9</a:t>
                      </a:r>
                    </a:p>
                  </a:txBody>
                  <a:tcPr marL="73025" marR="73025" marT="27305" marB="27305" anchor="ctr"/>
                </a:tc>
                <a:tc>
                  <a:txBody>
                    <a:bodyPr/>
                    <a:lstStyle/>
                    <a:p>
                      <a:pPr marL="0" marR="0" algn="ctr">
                        <a:lnSpc>
                          <a:spcPct val="115000"/>
                        </a:lnSpc>
                        <a:spcBef>
                          <a:spcPts val="0"/>
                        </a:spcBef>
                        <a:spcAft>
                          <a:spcPts val="0"/>
                        </a:spcAft>
                      </a:pPr>
                      <a:r>
                        <a:rPr lang="en-US" sz="2000" dirty="0">
                          <a:latin typeface="Calibri"/>
                          <a:ea typeface="Times New Roman"/>
                          <a:cs typeface="Times New Roman"/>
                        </a:rPr>
                        <a:t>20</a:t>
                      </a:r>
                    </a:p>
                  </a:txBody>
                  <a:tcPr marL="73025" marR="73025" marT="27305" marB="27305" anchor="ctr"/>
                </a:tc>
              </a:tr>
              <a:tr h="792000">
                <a:tc>
                  <a:txBody>
                    <a:bodyPr/>
                    <a:lstStyle/>
                    <a:p>
                      <a:pPr marL="0" marR="0" algn="l">
                        <a:lnSpc>
                          <a:spcPct val="115000"/>
                        </a:lnSpc>
                        <a:spcBef>
                          <a:spcPts val="0"/>
                        </a:spcBef>
                        <a:spcAft>
                          <a:spcPts val="0"/>
                        </a:spcAft>
                      </a:pPr>
                      <a:r>
                        <a:rPr lang="en-US" sz="2000" dirty="0">
                          <a:latin typeface="Calibri"/>
                          <a:ea typeface="Times New Roman"/>
                          <a:cs typeface="Times New Roman"/>
                        </a:rPr>
                        <a:t>Complex numbers</a:t>
                      </a:r>
                    </a:p>
                  </a:txBody>
                  <a:tcPr marL="73025" marR="73025" marT="27305" marB="27305" anchor="ctr"/>
                </a:tc>
                <a:tc>
                  <a:txBody>
                    <a:bodyPr/>
                    <a:lstStyle/>
                    <a:p>
                      <a:pPr marL="0" marR="0" algn="ctr">
                        <a:lnSpc>
                          <a:spcPct val="115000"/>
                        </a:lnSpc>
                        <a:spcBef>
                          <a:spcPts val="0"/>
                        </a:spcBef>
                        <a:spcAft>
                          <a:spcPts val="0"/>
                        </a:spcAft>
                      </a:pPr>
                      <a:r>
                        <a:rPr lang="en-US" sz="2000" dirty="0">
                          <a:latin typeface="Calibri"/>
                          <a:ea typeface="Times New Roman"/>
                          <a:cs typeface="Times New Roman"/>
                        </a:rPr>
                        <a:t>8</a:t>
                      </a:r>
                    </a:p>
                  </a:txBody>
                  <a:tcPr marL="73025" marR="73025" marT="27305" marB="27305" anchor="ctr"/>
                </a:tc>
                <a:tc>
                  <a:txBody>
                    <a:bodyPr/>
                    <a:lstStyle/>
                    <a:p>
                      <a:pPr marL="0" marR="0" algn="ctr">
                        <a:lnSpc>
                          <a:spcPct val="115000"/>
                        </a:lnSpc>
                        <a:spcBef>
                          <a:spcPts val="0"/>
                        </a:spcBef>
                        <a:spcAft>
                          <a:spcPts val="0"/>
                        </a:spcAft>
                      </a:pPr>
                      <a:r>
                        <a:rPr lang="en-US" sz="2000" dirty="0">
                          <a:latin typeface="Calibri"/>
                          <a:ea typeface="Times New Roman"/>
                          <a:cs typeface="Times New Roman"/>
                        </a:rPr>
                        <a:t>7</a:t>
                      </a:r>
                    </a:p>
                  </a:txBody>
                  <a:tcPr marL="73025" marR="73025" marT="27305" marB="27305" anchor="ctr"/>
                </a:tc>
                <a:tc>
                  <a:txBody>
                    <a:bodyPr/>
                    <a:lstStyle/>
                    <a:p>
                      <a:pPr marL="0" marR="0" algn="ctr">
                        <a:lnSpc>
                          <a:spcPct val="115000"/>
                        </a:lnSpc>
                        <a:spcBef>
                          <a:spcPts val="0"/>
                        </a:spcBef>
                        <a:spcAft>
                          <a:spcPts val="0"/>
                        </a:spcAft>
                      </a:pPr>
                      <a:r>
                        <a:rPr lang="en-US" sz="2000" dirty="0">
                          <a:latin typeface="Calibri"/>
                          <a:ea typeface="Times New Roman"/>
                          <a:cs typeface="Times New Roman"/>
                        </a:rPr>
                        <a:t>13</a:t>
                      </a:r>
                    </a:p>
                  </a:txBody>
                  <a:tcPr marL="73025" marR="73025" marT="27305" marB="27305" anchor="ctr">
                    <a:solidFill>
                      <a:srgbClr val="FFFF00"/>
                    </a:solidFill>
                  </a:tcPr>
                </a:tc>
                <a:tc>
                  <a:txBody>
                    <a:bodyPr/>
                    <a:lstStyle/>
                    <a:p>
                      <a:pPr marL="0" marR="0" algn="ctr">
                        <a:lnSpc>
                          <a:spcPct val="115000"/>
                        </a:lnSpc>
                        <a:spcBef>
                          <a:spcPts val="0"/>
                        </a:spcBef>
                        <a:spcAft>
                          <a:spcPts val="0"/>
                        </a:spcAft>
                      </a:pPr>
                      <a:r>
                        <a:rPr lang="en-US" sz="2000" dirty="0">
                          <a:latin typeface="Calibri"/>
                          <a:ea typeface="Times New Roman"/>
                          <a:cs typeface="Times New Roman"/>
                        </a:rPr>
                        <a:t>54</a:t>
                      </a:r>
                    </a:p>
                  </a:txBody>
                  <a:tcPr marL="73025" marR="73025" marT="27305" marB="27305" anchor="ctr">
                    <a:solidFill>
                      <a:srgbClr val="FFFF00"/>
                    </a:solidFill>
                  </a:tcPr>
                </a:tc>
              </a:tr>
              <a:tr h="370840">
                <a:tc>
                  <a:txBody>
                    <a:bodyPr/>
                    <a:lstStyle/>
                    <a:p>
                      <a:pPr marL="0" marR="0" algn="l">
                        <a:lnSpc>
                          <a:spcPct val="115000"/>
                        </a:lnSpc>
                        <a:spcBef>
                          <a:spcPts val="0"/>
                        </a:spcBef>
                        <a:spcAft>
                          <a:spcPts val="0"/>
                        </a:spcAft>
                      </a:pPr>
                      <a:r>
                        <a:rPr lang="en-US" sz="2000">
                          <a:latin typeface="Calibri"/>
                          <a:ea typeface="Times New Roman"/>
                          <a:cs typeface="Times New Roman"/>
                        </a:rPr>
                        <a:t>Euler's notation for complex numbers</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2</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5</a:t>
                      </a:r>
                    </a:p>
                  </a:txBody>
                  <a:tcPr marL="73025" marR="73025" marT="27305" marB="27305" anchor="ctr"/>
                </a:tc>
                <a:tc>
                  <a:txBody>
                    <a:bodyPr/>
                    <a:lstStyle/>
                    <a:p>
                      <a:pPr marL="0" marR="0" algn="ctr">
                        <a:lnSpc>
                          <a:spcPct val="115000"/>
                        </a:lnSpc>
                        <a:spcBef>
                          <a:spcPts val="0"/>
                        </a:spcBef>
                        <a:spcAft>
                          <a:spcPts val="0"/>
                        </a:spcAft>
                      </a:pPr>
                      <a:r>
                        <a:rPr lang="en-US" sz="2000">
                          <a:latin typeface="Calibri"/>
                          <a:ea typeface="Times New Roman"/>
                          <a:cs typeface="Times New Roman"/>
                        </a:rPr>
                        <a:t>14</a:t>
                      </a:r>
                    </a:p>
                  </a:txBody>
                  <a:tcPr marL="73025" marR="73025" marT="27305" marB="27305" anchor="ctr">
                    <a:solidFill>
                      <a:srgbClr val="FFFF00"/>
                    </a:solidFill>
                  </a:tcPr>
                </a:tc>
                <a:tc>
                  <a:txBody>
                    <a:bodyPr/>
                    <a:lstStyle/>
                    <a:p>
                      <a:pPr marL="0" marR="0" algn="ctr">
                        <a:lnSpc>
                          <a:spcPct val="115000"/>
                        </a:lnSpc>
                        <a:spcBef>
                          <a:spcPts val="0"/>
                        </a:spcBef>
                        <a:spcAft>
                          <a:spcPts val="0"/>
                        </a:spcAft>
                      </a:pPr>
                      <a:r>
                        <a:rPr lang="en-US" sz="2000" dirty="0">
                          <a:latin typeface="Calibri"/>
                          <a:ea typeface="Times New Roman"/>
                          <a:cs typeface="Times New Roman"/>
                        </a:rPr>
                        <a:t>61</a:t>
                      </a:r>
                    </a:p>
                  </a:txBody>
                  <a:tcPr marL="73025" marR="73025" marT="27305" marB="27305" anchor="ctr">
                    <a:solidFill>
                      <a:srgbClr val="FFFF00"/>
                    </a:solidFill>
                  </a:tcPr>
                </a:tc>
              </a:tr>
            </a:tbl>
          </a:graphicData>
        </a:graphic>
      </p:graphicFrame>
    </p:spTree>
    <p:extLst>
      <p:ext uri="{BB962C8B-B14F-4D97-AF65-F5344CB8AC3E}">
        <p14:creationId xmlns:p14="http://schemas.microsoft.com/office/powerpoint/2010/main" xmlns="" val="192689100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Question 15: Balance</a:t>
            </a:r>
            <a:endParaRPr lang="en-US" sz="4000" dirty="0"/>
          </a:p>
        </p:txBody>
      </p:sp>
      <p:sp>
        <p:nvSpPr>
          <p:cNvPr id="3" name="Content Placeholder 2"/>
          <p:cNvSpPr>
            <a:spLocks noGrp="1"/>
          </p:cNvSpPr>
          <p:nvPr>
            <p:ph idx="1"/>
          </p:nvPr>
        </p:nvSpPr>
        <p:spPr>
          <a:xfrm>
            <a:off x="457200" y="1295400"/>
            <a:ext cx="8229600" cy="4830763"/>
          </a:xfrm>
        </p:spPr>
        <p:txBody>
          <a:bodyPr>
            <a:noAutofit/>
          </a:bodyPr>
          <a:lstStyle/>
          <a:p>
            <a:r>
              <a:rPr lang="en-US" dirty="0" smtClean="0"/>
              <a:t>In </a:t>
            </a:r>
            <a:r>
              <a:rPr lang="en-US" dirty="0"/>
              <a:t>the teaching of Calculus the question often comes up of maintaining a balance between time spent providing motivational examples and the pressure to cover all the topics in the syllabus.  </a:t>
            </a:r>
            <a:endParaRPr lang="en-US" dirty="0" smtClean="0"/>
          </a:p>
          <a:p>
            <a:pPr marL="0" indent="0">
              <a:buNone/>
            </a:pPr>
            <a:endParaRPr lang="en-US" dirty="0" smtClean="0"/>
          </a:p>
          <a:p>
            <a:r>
              <a:rPr lang="en-US" dirty="0" smtClean="0"/>
              <a:t>Which </a:t>
            </a:r>
            <a:r>
              <a:rPr lang="en-US" dirty="0"/>
              <a:t>of the following statements best describes your current practice in maintaining the balance?</a:t>
            </a:r>
          </a:p>
        </p:txBody>
      </p:sp>
    </p:spTree>
    <p:extLst>
      <p:ext uri="{BB962C8B-B14F-4D97-AF65-F5344CB8AC3E}">
        <p14:creationId xmlns:p14="http://schemas.microsoft.com/office/powerpoint/2010/main" xmlns="" val="284463940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Question 15:  Balance between covering the Syllabus and Motivational Examples</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892669955"/>
              </p:ext>
            </p:extLst>
          </p:nvPr>
        </p:nvGraphicFramePr>
        <p:xfrm>
          <a:off x="457200" y="1600200"/>
          <a:ext cx="8229600" cy="4795520"/>
        </p:xfrm>
        <a:graphic>
          <a:graphicData uri="http://schemas.openxmlformats.org/drawingml/2006/table">
            <a:tbl>
              <a:tblPr firstRow="1" bandRow="1">
                <a:tableStyleId>{5C22544A-7EE6-4342-B048-85BDC9FD1C3A}</a:tableStyleId>
              </a:tblPr>
              <a:tblGrid>
                <a:gridCol w="4800600"/>
                <a:gridCol w="1828800"/>
                <a:gridCol w="1600200"/>
              </a:tblGrid>
              <a:tr h="370840">
                <a:tc>
                  <a:txBody>
                    <a:bodyPr/>
                    <a:lstStyle/>
                    <a:p>
                      <a:pPr marL="0" marR="0" algn="l">
                        <a:spcBef>
                          <a:spcPts val="0"/>
                        </a:spcBef>
                        <a:spcAft>
                          <a:spcPts val="0"/>
                        </a:spcAft>
                      </a:pPr>
                      <a:r>
                        <a:rPr lang="en-US" sz="2000" dirty="0">
                          <a:solidFill>
                            <a:srgbClr val="FFFFFF"/>
                          </a:solidFill>
                          <a:latin typeface="Calibri"/>
                          <a:ea typeface="Times New Roman"/>
                          <a:cs typeface="Times New Roman"/>
                        </a:rPr>
                        <a:t>Answer</a:t>
                      </a:r>
                    </a:p>
                  </a:txBody>
                  <a:tcPr marL="73025" marR="73025" marT="27305" marB="27305"/>
                </a:tc>
                <a:tc>
                  <a:txBody>
                    <a:bodyPr/>
                    <a:lstStyle/>
                    <a:p>
                      <a:pPr marL="0" marR="0" algn="ctr">
                        <a:spcBef>
                          <a:spcPts val="0"/>
                        </a:spcBef>
                        <a:spcAft>
                          <a:spcPts val="0"/>
                        </a:spcAft>
                      </a:pPr>
                      <a:r>
                        <a:rPr lang="en-US" sz="2000" dirty="0">
                          <a:solidFill>
                            <a:srgbClr val="FFFFFF"/>
                          </a:solidFill>
                          <a:latin typeface="Calibri"/>
                          <a:ea typeface="Times New Roman"/>
                          <a:cs typeface="Times New Roman"/>
                        </a:rPr>
                        <a:t>Response</a:t>
                      </a:r>
                    </a:p>
                  </a:txBody>
                  <a:tcPr marL="73025" marR="73025" marT="27305" marB="27305"/>
                </a:tc>
                <a:tc>
                  <a:txBody>
                    <a:bodyPr/>
                    <a:lstStyle/>
                    <a:p>
                      <a:pPr marL="0" marR="0" algn="ctr">
                        <a:spcBef>
                          <a:spcPts val="0"/>
                        </a:spcBef>
                        <a:spcAft>
                          <a:spcPts val="0"/>
                        </a:spcAft>
                      </a:pPr>
                      <a:r>
                        <a:rPr lang="en-US" sz="2000" dirty="0">
                          <a:solidFill>
                            <a:srgbClr val="FFFFFF"/>
                          </a:solidFill>
                          <a:latin typeface="Calibri"/>
                          <a:ea typeface="Times New Roman"/>
                          <a:cs typeface="Times New Roman"/>
                        </a:rPr>
                        <a:t>%</a:t>
                      </a:r>
                    </a:p>
                  </a:txBody>
                  <a:tcPr marL="73025" marR="73025" marT="27305" marB="27305"/>
                </a:tc>
              </a:tr>
              <a:tr h="1106170">
                <a:tc>
                  <a:txBody>
                    <a:bodyPr/>
                    <a:lstStyle/>
                    <a:p>
                      <a:pPr marL="0" marR="0" algn="l">
                        <a:lnSpc>
                          <a:spcPct val="115000"/>
                        </a:lnSpc>
                        <a:spcBef>
                          <a:spcPts val="0"/>
                        </a:spcBef>
                        <a:spcAft>
                          <a:spcPts val="0"/>
                        </a:spcAft>
                      </a:pPr>
                      <a:r>
                        <a:rPr lang="en-US" sz="2000" dirty="0">
                          <a:latin typeface="Calibri"/>
                          <a:ea typeface="Times New Roman"/>
                          <a:cs typeface="Times New Roman"/>
                        </a:rPr>
                        <a:t>I find that there is enough time to do both:  cover the syllabus and develop motivational examples</a:t>
                      </a:r>
                    </a:p>
                  </a:txBody>
                  <a:tcPr marL="73025" marR="73025" marT="27305" marB="27305" anchor="ctr"/>
                </a:tc>
                <a:tc>
                  <a:txBody>
                    <a:bodyPr/>
                    <a:lstStyle/>
                    <a:p>
                      <a:pPr marL="0" marR="0" algn="ctr">
                        <a:lnSpc>
                          <a:spcPct val="115000"/>
                        </a:lnSpc>
                        <a:spcBef>
                          <a:spcPts val="0"/>
                        </a:spcBef>
                        <a:spcAft>
                          <a:spcPts val="0"/>
                        </a:spcAft>
                      </a:pPr>
                      <a:r>
                        <a:rPr lang="en-US" sz="2000" dirty="0">
                          <a:latin typeface="Calibri"/>
                          <a:ea typeface="Times New Roman"/>
                          <a:cs typeface="Times New Roman"/>
                        </a:rPr>
                        <a:t>39</a:t>
                      </a:r>
                    </a:p>
                  </a:txBody>
                  <a:tcPr marL="73025" marR="73025" marT="27305" marB="27305" anchor="ctr">
                    <a:solidFill>
                      <a:srgbClr val="FFFF00"/>
                    </a:solidFill>
                  </a:tcPr>
                </a:tc>
                <a:tc>
                  <a:txBody>
                    <a:bodyPr/>
                    <a:lstStyle/>
                    <a:p>
                      <a:pPr marL="0" marR="0" algn="ctr">
                        <a:lnSpc>
                          <a:spcPct val="115000"/>
                        </a:lnSpc>
                        <a:spcBef>
                          <a:spcPts val="0"/>
                        </a:spcBef>
                        <a:spcAft>
                          <a:spcPts val="0"/>
                        </a:spcAft>
                      </a:pPr>
                      <a:r>
                        <a:rPr lang="en-US" sz="2000" dirty="0">
                          <a:latin typeface="Calibri"/>
                          <a:ea typeface="Times New Roman"/>
                          <a:cs typeface="Times New Roman"/>
                        </a:rPr>
                        <a:t>48%</a:t>
                      </a:r>
                    </a:p>
                  </a:txBody>
                  <a:tcPr marL="73025" marR="73025" marT="27305" marB="27305" anchor="ctr">
                    <a:solidFill>
                      <a:srgbClr val="FFFF00"/>
                    </a:solidFill>
                  </a:tcPr>
                </a:tc>
              </a:tr>
              <a:tr h="1106170">
                <a:tc>
                  <a:txBody>
                    <a:bodyPr/>
                    <a:lstStyle/>
                    <a:p>
                      <a:pPr marL="0" marR="0" algn="l">
                        <a:lnSpc>
                          <a:spcPct val="115000"/>
                        </a:lnSpc>
                        <a:spcBef>
                          <a:spcPts val="0"/>
                        </a:spcBef>
                        <a:spcAft>
                          <a:spcPts val="0"/>
                        </a:spcAft>
                      </a:pPr>
                      <a:r>
                        <a:rPr lang="en-US" sz="2000" dirty="0">
                          <a:latin typeface="Calibri"/>
                          <a:ea typeface="Times New Roman"/>
                          <a:cs typeface="Times New Roman"/>
                        </a:rPr>
                        <a:t>I find that there isn’t time enough to do both, and I usually give weight to the syllabus topics</a:t>
                      </a:r>
                    </a:p>
                  </a:txBody>
                  <a:tcPr marL="73025" marR="73025" marT="27305" marB="27305" anchor="ctr"/>
                </a:tc>
                <a:tc>
                  <a:txBody>
                    <a:bodyPr/>
                    <a:lstStyle/>
                    <a:p>
                      <a:pPr marL="0" marR="0" algn="ctr">
                        <a:lnSpc>
                          <a:spcPct val="115000"/>
                        </a:lnSpc>
                        <a:spcBef>
                          <a:spcPts val="0"/>
                        </a:spcBef>
                        <a:spcAft>
                          <a:spcPts val="0"/>
                        </a:spcAft>
                      </a:pPr>
                      <a:r>
                        <a:rPr lang="en-US" sz="2000" dirty="0">
                          <a:latin typeface="Calibri"/>
                          <a:ea typeface="Times New Roman"/>
                          <a:cs typeface="Times New Roman"/>
                        </a:rPr>
                        <a:t>34</a:t>
                      </a:r>
                    </a:p>
                  </a:txBody>
                  <a:tcPr marL="73025" marR="73025" marT="27305" marB="27305" anchor="ctr">
                    <a:solidFill>
                      <a:schemeClr val="bg1">
                        <a:lumMod val="65000"/>
                      </a:schemeClr>
                    </a:solidFill>
                  </a:tcPr>
                </a:tc>
                <a:tc>
                  <a:txBody>
                    <a:bodyPr/>
                    <a:lstStyle/>
                    <a:p>
                      <a:pPr marL="0" marR="0" algn="ctr">
                        <a:lnSpc>
                          <a:spcPct val="115000"/>
                        </a:lnSpc>
                        <a:spcBef>
                          <a:spcPts val="0"/>
                        </a:spcBef>
                        <a:spcAft>
                          <a:spcPts val="0"/>
                        </a:spcAft>
                      </a:pPr>
                      <a:r>
                        <a:rPr lang="en-US" sz="2000" dirty="0">
                          <a:latin typeface="Calibri"/>
                          <a:ea typeface="Times New Roman"/>
                          <a:cs typeface="Times New Roman"/>
                        </a:rPr>
                        <a:t>41%</a:t>
                      </a:r>
                    </a:p>
                  </a:txBody>
                  <a:tcPr marL="73025" marR="73025" marT="27305" marB="27305" anchor="ctr">
                    <a:solidFill>
                      <a:schemeClr val="bg1">
                        <a:lumMod val="65000"/>
                      </a:schemeClr>
                    </a:solidFill>
                  </a:tcPr>
                </a:tc>
              </a:tr>
              <a:tr h="1106170">
                <a:tc>
                  <a:txBody>
                    <a:bodyPr/>
                    <a:lstStyle/>
                    <a:p>
                      <a:pPr marL="0" marR="0" algn="l">
                        <a:lnSpc>
                          <a:spcPct val="115000"/>
                        </a:lnSpc>
                        <a:spcBef>
                          <a:spcPts val="0"/>
                        </a:spcBef>
                        <a:spcAft>
                          <a:spcPts val="0"/>
                        </a:spcAft>
                      </a:pPr>
                      <a:r>
                        <a:rPr lang="en-US" sz="2000" dirty="0">
                          <a:latin typeface="Calibri"/>
                          <a:ea typeface="Times New Roman"/>
                          <a:cs typeface="Times New Roman"/>
                        </a:rPr>
                        <a:t>I find that there isn’t time enough to do both, and I usually give weight to motivational examples</a:t>
                      </a:r>
                    </a:p>
                  </a:txBody>
                  <a:tcPr marL="73025" marR="73025" marT="27305" marB="27305" anchor="ctr"/>
                </a:tc>
                <a:tc>
                  <a:txBody>
                    <a:bodyPr/>
                    <a:lstStyle/>
                    <a:p>
                      <a:pPr marL="0" marR="0" algn="ctr">
                        <a:lnSpc>
                          <a:spcPct val="115000"/>
                        </a:lnSpc>
                        <a:spcBef>
                          <a:spcPts val="0"/>
                        </a:spcBef>
                        <a:spcAft>
                          <a:spcPts val="0"/>
                        </a:spcAft>
                      </a:pPr>
                      <a:r>
                        <a:rPr lang="en-US" sz="2000" dirty="0">
                          <a:latin typeface="Calibri"/>
                          <a:ea typeface="Times New Roman"/>
                          <a:cs typeface="Times New Roman"/>
                        </a:rPr>
                        <a:t>7</a:t>
                      </a:r>
                    </a:p>
                  </a:txBody>
                  <a:tcPr marL="73025" marR="73025" marT="27305" marB="27305" anchor="ctr"/>
                </a:tc>
                <a:tc>
                  <a:txBody>
                    <a:bodyPr/>
                    <a:lstStyle/>
                    <a:p>
                      <a:pPr marL="0" marR="0" algn="ctr">
                        <a:lnSpc>
                          <a:spcPct val="115000"/>
                        </a:lnSpc>
                        <a:spcBef>
                          <a:spcPts val="0"/>
                        </a:spcBef>
                        <a:spcAft>
                          <a:spcPts val="0"/>
                        </a:spcAft>
                      </a:pPr>
                      <a:r>
                        <a:rPr lang="en-US" sz="2000" dirty="0">
                          <a:latin typeface="Calibri"/>
                          <a:ea typeface="Times New Roman"/>
                          <a:cs typeface="Times New Roman"/>
                        </a:rPr>
                        <a:t>9%</a:t>
                      </a:r>
                    </a:p>
                  </a:txBody>
                  <a:tcPr marL="73025" marR="73025" marT="27305" marB="27305" anchor="ctr"/>
                </a:tc>
              </a:tr>
              <a:tr h="1106170">
                <a:tc>
                  <a:txBody>
                    <a:bodyPr/>
                    <a:lstStyle/>
                    <a:p>
                      <a:pPr marL="0" marR="0" algn="l">
                        <a:lnSpc>
                          <a:spcPct val="115000"/>
                        </a:lnSpc>
                        <a:spcBef>
                          <a:spcPts val="0"/>
                        </a:spcBef>
                        <a:spcAft>
                          <a:spcPts val="0"/>
                        </a:spcAft>
                      </a:pPr>
                      <a:r>
                        <a:rPr lang="en-US" sz="2000" dirty="0" smtClean="0">
                          <a:latin typeface="Calibri"/>
                          <a:ea typeface="Times New Roman"/>
                          <a:cs typeface="Times New Roman"/>
                        </a:rPr>
                        <a:t>I </a:t>
                      </a:r>
                      <a:r>
                        <a:rPr lang="en-US" sz="2000" dirty="0">
                          <a:latin typeface="Calibri"/>
                          <a:ea typeface="Times New Roman"/>
                          <a:cs typeface="Times New Roman"/>
                        </a:rPr>
                        <a:t>find that there isn’t time to do either.</a:t>
                      </a:r>
                    </a:p>
                  </a:txBody>
                  <a:tcPr marL="73025" marR="73025" marT="27305" marB="27305" anchor="ctr"/>
                </a:tc>
                <a:tc>
                  <a:txBody>
                    <a:bodyPr/>
                    <a:lstStyle/>
                    <a:p>
                      <a:pPr marL="0" marR="0" algn="ctr">
                        <a:lnSpc>
                          <a:spcPct val="115000"/>
                        </a:lnSpc>
                        <a:spcBef>
                          <a:spcPts val="0"/>
                        </a:spcBef>
                        <a:spcAft>
                          <a:spcPts val="0"/>
                        </a:spcAft>
                      </a:pPr>
                      <a:r>
                        <a:rPr lang="en-US" sz="2000" dirty="0">
                          <a:latin typeface="Calibri"/>
                          <a:ea typeface="Times New Roman"/>
                          <a:cs typeface="Times New Roman"/>
                        </a:rPr>
                        <a:t>2</a:t>
                      </a:r>
                    </a:p>
                  </a:txBody>
                  <a:tcPr marL="73025" marR="73025" marT="27305" marB="27305" anchor="ctr"/>
                </a:tc>
                <a:tc>
                  <a:txBody>
                    <a:bodyPr/>
                    <a:lstStyle/>
                    <a:p>
                      <a:pPr marL="0" marR="0" algn="ctr">
                        <a:lnSpc>
                          <a:spcPct val="115000"/>
                        </a:lnSpc>
                        <a:spcBef>
                          <a:spcPts val="0"/>
                        </a:spcBef>
                        <a:spcAft>
                          <a:spcPts val="0"/>
                        </a:spcAft>
                      </a:pPr>
                      <a:r>
                        <a:rPr lang="en-US" sz="2000" dirty="0">
                          <a:latin typeface="Calibri"/>
                          <a:ea typeface="Times New Roman"/>
                          <a:cs typeface="Times New Roman"/>
                        </a:rPr>
                        <a:t>2%</a:t>
                      </a:r>
                    </a:p>
                  </a:txBody>
                  <a:tcPr marL="73025" marR="73025" marT="27305" marB="27305" anchor="ctr"/>
                </a:tc>
              </a:tr>
            </a:tbl>
          </a:graphicData>
        </a:graphic>
      </p:graphicFrame>
    </p:spTree>
    <p:extLst>
      <p:ext uri="{BB962C8B-B14F-4D97-AF65-F5344CB8AC3E}">
        <p14:creationId xmlns:p14="http://schemas.microsoft.com/office/powerpoint/2010/main" xmlns="" val="356240904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Part 6 Classroom Management</a:t>
            </a:r>
            <a:endParaRPr lang="en-US" dirty="0"/>
          </a:p>
        </p:txBody>
      </p:sp>
      <p:sp>
        <p:nvSpPr>
          <p:cNvPr id="5" name="Subtitle 4"/>
          <p:cNvSpPr>
            <a:spLocks noGrp="1"/>
          </p:cNvSpPr>
          <p:nvPr>
            <p:ph type="subTitle" idx="1"/>
          </p:nvPr>
        </p:nvSpPr>
        <p:spPr/>
        <p:txBody>
          <a:bodyPr/>
          <a:lstStyle/>
          <a:p>
            <a:r>
              <a:rPr lang="en-US" b="1" dirty="0" smtClean="0"/>
              <a:t>David Stuckey</a:t>
            </a:r>
            <a:endParaRPr lang="en-US"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of the Survey</a:t>
            </a:r>
            <a:endParaRPr lang="en-US" dirty="0"/>
          </a:p>
        </p:txBody>
      </p:sp>
      <p:sp>
        <p:nvSpPr>
          <p:cNvPr id="3" name="Content Placeholder 2"/>
          <p:cNvSpPr>
            <a:spLocks noGrp="1"/>
          </p:cNvSpPr>
          <p:nvPr>
            <p:ph idx="1"/>
          </p:nvPr>
        </p:nvSpPr>
        <p:spPr/>
        <p:txBody>
          <a:bodyPr/>
          <a:lstStyle/>
          <a:p>
            <a:r>
              <a:rPr lang="en-US" dirty="0" smtClean="0"/>
              <a:t>During the winter of 2010-2011, the brain-stormed topics were put into a questionnaire format.</a:t>
            </a:r>
          </a:p>
          <a:p>
            <a:r>
              <a:rPr lang="en-US" dirty="0" smtClean="0"/>
              <a:t>The questionnaire was discussed and revised by CONCUR during the Spring Section Meeting, 2011.</a:t>
            </a:r>
          </a:p>
          <a:p>
            <a:pPr>
              <a:buNone/>
            </a:pP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Autofit/>
          </a:bodyPr>
          <a:lstStyle/>
          <a:p>
            <a:r>
              <a:rPr lang="en-US" sz="3200" dirty="0" smtClean="0"/>
              <a:t>Question 14:  Which </a:t>
            </a:r>
            <a:r>
              <a:rPr lang="en-US" sz="3200" dirty="0"/>
              <a:t>of the following best describes your practice </a:t>
            </a:r>
            <a:r>
              <a:rPr lang="en-US" sz="3200" dirty="0" smtClean="0"/>
              <a:t>in monitoring </a:t>
            </a:r>
            <a:r>
              <a:rPr lang="en-US" sz="3200" dirty="0"/>
              <a:t>attendance in your Calculus courses?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958964700"/>
              </p:ext>
            </p:extLst>
          </p:nvPr>
        </p:nvGraphicFramePr>
        <p:xfrm>
          <a:off x="1676400" y="2514600"/>
          <a:ext cx="6019800" cy="3418840"/>
        </p:xfrm>
        <a:graphic>
          <a:graphicData uri="http://schemas.openxmlformats.org/drawingml/2006/table">
            <a:tbl>
              <a:tblPr firstRow="1" bandRow="1">
                <a:tableStyleId>{5C22544A-7EE6-4342-B048-85BDC9FD1C3A}</a:tableStyleId>
              </a:tblPr>
              <a:tblGrid>
                <a:gridCol w="3581400"/>
                <a:gridCol w="1467464"/>
                <a:gridCol w="970936"/>
              </a:tblGrid>
              <a:tr h="370840">
                <a:tc>
                  <a:txBody>
                    <a:bodyPr/>
                    <a:lstStyle/>
                    <a:p>
                      <a:pPr marL="0" marR="0" algn="l">
                        <a:spcBef>
                          <a:spcPts val="0"/>
                        </a:spcBef>
                        <a:spcAft>
                          <a:spcPts val="0"/>
                        </a:spcAft>
                      </a:pPr>
                      <a:r>
                        <a:rPr lang="en-US" sz="2000" dirty="0">
                          <a:solidFill>
                            <a:srgbClr val="FFFFFF"/>
                          </a:solidFill>
                          <a:latin typeface="Calibri"/>
                          <a:ea typeface="Times New Roman"/>
                          <a:cs typeface="Times New Roman"/>
                        </a:rPr>
                        <a:t>Answer</a:t>
                      </a:r>
                    </a:p>
                  </a:txBody>
                  <a:tcPr marL="73025" marR="73025" marT="27305" marB="27305"/>
                </a:tc>
                <a:tc>
                  <a:txBody>
                    <a:bodyPr/>
                    <a:lstStyle/>
                    <a:p>
                      <a:r>
                        <a:rPr lang="en-US" sz="2000" dirty="0" smtClean="0"/>
                        <a:t>Response</a:t>
                      </a:r>
                      <a:endParaRPr lang="en-US" sz="2000" dirty="0"/>
                    </a:p>
                  </a:txBody>
                  <a:tcPr/>
                </a:tc>
                <a:tc>
                  <a:txBody>
                    <a:bodyPr/>
                    <a:lstStyle/>
                    <a:p>
                      <a:pPr marL="0" marR="0" algn="ctr">
                        <a:spcBef>
                          <a:spcPts val="0"/>
                        </a:spcBef>
                        <a:spcAft>
                          <a:spcPts val="0"/>
                        </a:spcAft>
                      </a:pPr>
                      <a:r>
                        <a:rPr lang="en-US" sz="1100" dirty="0">
                          <a:solidFill>
                            <a:srgbClr val="FFFFFF"/>
                          </a:solidFill>
                          <a:latin typeface="Calibri"/>
                          <a:ea typeface="Times New Roman"/>
                          <a:cs typeface="Times New Roman"/>
                        </a:rPr>
                        <a:t>%</a:t>
                      </a:r>
                    </a:p>
                  </a:txBody>
                  <a:tcPr marL="73025" marR="73025" marT="27305" marB="27305"/>
                </a:tc>
              </a:tr>
              <a:tr h="370840">
                <a:tc>
                  <a:txBody>
                    <a:bodyPr/>
                    <a:lstStyle/>
                    <a:p>
                      <a:pPr marL="0" marR="0" algn="l">
                        <a:lnSpc>
                          <a:spcPct val="115000"/>
                        </a:lnSpc>
                        <a:spcBef>
                          <a:spcPts val="0"/>
                        </a:spcBef>
                        <a:spcAft>
                          <a:spcPts val="0"/>
                        </a:spcAft>
                      </a:pPr>
                      <a:r>
                        <a:rPr lang="en-US" sz="2000" dirty="0">
                          <a:latin typeface="Calibri"/>
                          <a:ea typeface="Times New Roman"/>
                          <a:cs typeface="Times New Roman"/>
                        </a:rPr>
                        <a:t>I monitor attendance every class meeting.</a:t>
                      </a:r>
                    </a:p>
                  </a:txBody>
                  <a:tcPr marL="73025" marR="73025" marT="27305" marB="27305" anchor="ctr"/>
                </a:tc>
                <a:tc>
                  <a:txBody>
                    <a:bodyPr/>
                    <a:lstStyle/>
                    <a:p>
                      <a:pPr algn="ctr"/>
                      <a:r>
                        <a:rPr lang="en-US" sz="2000" dirty="0" smtClean="0"/>
                        <a:t>45</a:t>
                      </a:r>
                      <a:endParaRPr lang="en-US" sz="2000" dirty="0"/>
                    </a:p>
                  </a:txBody>
                  <a:tcPr/>
                </a:tc>
                <a:tc>
                  <a:txBody>
                    <a:bodyPr/>
                    <a:lstStyle/>
                    <a:p>
                      <a:pPr algn="ctr"/>
                      <a:r>
                        <a:rPr lang="en-US" dirty="0" smtClean="0"/>
                        <a:t>55</a:t>
                      </a:r>
                      <a:endParaRPr lang="en-US" dirty="0"/>
                    </a:p>
                  </a:txBody>
                  <a:tcPr/>
                </a:tc>
              </a:tr>
              <a:tr h="370840">
                <a:tc>
                  <a:txBody>
                    <a:bodyPr/>
                    <a:lstStyle/>
                    <a:p>
                      <a:pPr marL="0" marR="0" algn="l">
                        <a:lnSpc>
                          <a:spcPct val="115000"/>
                        </a:lnSpc>
                        <a:spcBef>
                          <a:spcPts val="0"/>
                        </a:spcBef>
                        <a:spcAft>
                          <a:spcPts val="0"/>
                        </a:spcAft>
                      </a:pPr>
                      <a:r>
                        <a:rPr lang="en-US" sz="2000" dirty="0">
                          <a:latin typeface="Calibri"/>
                          <a:ea typeface="Times New Roman"/>
                          <a:cs typeface="Times New Roman"/>
                        </a:rPr>
                        <a:t>I monitor attendance more than once a week, but not every class.</a:t>
                      </a:r>
                    </a:p>
                  </a:txBody>
                  <a:tcPr marL="73025" marR="73025" marT="27305" marB="27305" anchor="ctr"/>
                </a:tc>
                <a:tc>
                  <a:txBody>
                    <a:bodyPr/>
                    <a:lstStyle/>
                    <a:p>
                      <a:pPr algn="ctr"/>
                      <a:r>
                        <a:rPr lang="en-US" sz="2000" dirty="0" smtClean="0"/>
                        <a:t>12</a:t>
                      </a:r>
                      <a:endParaRPr lang="en-US" sz="2000" dirty="0"/>
                    </a:p>
                  </a:txBody>
                  <a:tcPr/>
                </a:tc>
                <a:tc>
                  <a:txBody>
                    <a:bodyPr/>
                    <a:lstStyle/>
                    <a:p>
                      <a:pPr algn="ctr"/>
                      <a:r>
                        <a:rPr lang="en-US" dirty="0" smtClean="0"/>
                        <a:t>15</a:t>
                      </a:r>
                      <a:endParaRPr lang="en-US" dirty="0"/>
                    </a:p>
                  </a:txBody>
                  <a:tcPr/>
                </a:tc>
              </a:tr>
              <a:tr h="370840">
                <a:tc>
                  <a:txBody>
                    <a:bodyPr/>
                    <a:lstStyle/>
                    <a:p>
                      <a:pPr marL="0" marR="0" algn="l">
                        <a:lnSpc>
                          <a:spcPct val="115000"/>
                        </a:lnSpc>
                        <a:spcBef>
                          <a:spcPts val="0"/>
                        </a:spcBef>
                        <a:spcAft>
                          <a:spcPts val="0"/>
                        </a:spcAft>
                      </a:pPr>
                      <a:r>
                        <a:rPr lang="en-US" sz="2000" dirty="0">
                          <a:latin typeface="Calibri"/>
                          <a:ea typeface="Times New Roman"/>
                          <a:cs typeface="Times New Roman"/>
                        </a:rPr>
                        <a:t>I monitor attendance several times during the course, but not every week</a:t>
                      </a:r>
                    </a:p>
                  </a:txBody>
                  <a:tcPr marL="73025" marR="73025" marT="27305" marB="27305" anchor="ctr"/>
                </a:tc>
                <a:tc>
                  <a:txBody>
                    <a:bodyPr/>
                    <a:lstStyle/>
                    <a:p>
                      <a:pPr algn="ctr"/>
                      <a:r>
                        <a:rPr lang="en-US" sz="2000" dirty="0" smtClean="0"/>
                        <a:t>8</a:t>
                      </a:r>
                      <a:endParaRPr lang="en-US" sz="2000" dirty="0"/>
                    </a:p>
                  </a:txBody>
                  <a:tcPr/>
                </a:tc>
                <a:tc>
                  <a:txBody>
                    <a:bodyPr/>
                    <a:lstStyle/>
                    <a:p>
                      <a:pPr algn="ctr"/>
                      <a:r>
                        <a:rPr lang="en-US" dirty="0" smtClean="0"/>
                        <a:t>10</a:t>
                      </a:r>
                      <a:endParaRPr lang="en-US" dirty="0"/>
                    </a:p>
                  </a:txBody>
                  <a:tcPr/>
                </a:tc>
              </a:tr>
              <a:tr h="370840">
                <a:tc>
                  <a:txBody>
                    <a:bodyPr/>
                    <a:lstStyle/>
                    <a:p>
                      <a:pPr marL="0" marR="0" algn="l">
                        <a:lnSpc>
                          <a:spcPct val="115000"/>
                        </a:lnSpc>
                        <a:spcBef>
                          <a:spcPts val="0"/>
                        </a:spcBef>
                        <a:spcAft>
                          <a:spcPts val="0"/>
                        </a:spcAft>
                      </a:pPr>
                      <a:r>
                        <a:rPr lang="en-US" sz="2000" dirty="0" smtClean="0">
                          <a:latin typeface="Calibri"/>
                          <a:ea typeface="Times New Roman"/>
                          <a:cs typeface="Times New Roman"/>
                        </a:rPr>
                        <a:t>I </a:t>
                      </a:r>
                      <a:r>
                        <a:rPr lang="en-US" sz="2000" dirty="0">
                          <a:latin typeface="Calibri"/>
                          <a:ea typeface="Times New Roman"/>
                          <a:cs typeface="Times New Roman"/>
                        </a:rPr>
                        <a:t>never monitor attendance.</a:t>
                      </a:r>
                    </a:p>
                  </a:txBody>
                  <a:tcPr marL="73025" marR="73025" marT="27305" marB="27305" anchor="ctr"/>
                </a:tc>
                <a:tc>
                  <a:txBody>
                    <a:bodyPr/>
                    <a:lstStyle/>
                    <a:p>
                      <a:pPr algn="ctr"/>
                      <a:r>
                        <a:rPr lang="en-US" sz="2000" dirty="0" smtClean="0"/>
                        <a:t>17</a:t>
                      </a:r>
                      <a:endParaRPr lang="en-US" sz="2000" dirty="0"/>
                    </a:p>
                  </a:txBody>
                  <a:tcPr/>
                </a:tc>
                <a:tc>
                  <a:txBody>
                    <a:bodyPr/>
                    <a:lstStyle/>
                    <a:p>
                      <a:pPr algn="ctr"/>
                      <a:r>
                        <a:rPr lang="en-US" dirty="0" smtClean="0"/>
                        <a:t>21</a:t>
                      </a:r>
                      <a:endParaRPr lang="en-US" dirty="0"/>
                    </a:p>
                  </a:txBody>
                  <a:tcPr/>
                </a:tc>
              </a:tr>
            </a:tbl>
          </a:graphicData>
        </a:graphic>
      </p:graphicFrame>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Question 16: </a:t>
            </a:r>
            <a:r>
              <a:rPr lang="en-US" sz="2800" dirty="0"/>
              <a:t>How many times a week do the majority of the sections </a:t>
            </a:r>
            <a:r>
              <a:rPr lang="en-US" sz="2800" dirty="0" smtClean="0"/>
              <a:t>of Calculus </a:t>
            </a:r>
            <a:r>
              <a:rPr lang="en-US" sz="2800" dirty="0"/>
              <a:t>that you teach meet?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611438028"/>
              </p:ext>
            </p:extLst>
          </p:nvPr>
        </p:nvGraphicFramePr>
        <p:xfrm>
          <a:off x="457200" y="1600200"/>
          <a:ext cx="8229600" cy="3692398"/>
        </p:xfrm>
        <a:graphic>
          <a:graphicData uri="http://schemas.openxmlformats.org/drawingml/2006/table">
            <a:tbl>
              <a:tblPr firstRow="1" bandRow="1">
                <a:tableStyleId>{5C22544A-7EE6-4342-B048-85BDC9FD1C3A}</a:tableStyleId>
              </a:tblPr>
              <a:tblGrid>
                <a:gridCol w="3505200"/>
                <a:gridCol w="2514600"/>
                <a:gridCol w="2209800"/>
              </a:tblGrid>
              <a:tr h="370840">
                <a:tc>
                  <a:txBody>
                    <a:bodyPr/>
                    <a:lstStyle/>
                    <a:p>
                      <a:pPr marL="0" marR="0" algn="l">
                        <a:spcBef>
                          <a:spcPts val="0"/>
                        </a:spcBef>
                        <a:spcAft>
                          <a:spcPts val="0"/>
                        </a:spcAft>
                      </a:pPr>
                      <a:r>
                        <a:rPr lang="en-US" sz="2400" dirty="0">
                          <a:solidFill>
                            <a:srgbClr val="FFFFFF"/>
                          </a:solidFill>
                          <a:latin typeface="Calibri"/>
                          <a:ea typeface="Times New Roman"/>
                          <a:cs typeface="Times New Roman"/>
                        </a:rPr>
                        <a:t>Answer</a:t>
                      </a:r>
                    </a:p>
                  </a:txBody>
                  <a:tcPr marL="73025" marR="73025" marT="27305" marB="27305"/>
                </a:tc>
                <a:tc>
                  <a:txBody>
                    <a:bodyPr/>
                    <a:lstStyle/>
                    <a:p>
                      <a:pPr marL="0" marR="0" algn="ctr">
                        <a:spcBef>
                          <a:spcPts val="0"/>
                        </a:spcBef>
                        <a:spcAft>
                          <a:spcPts val="0"/>
                        </a:spcAft>
                      </a:pPr>
                      <a:r>
                        <a:rPr lang="en-US" sz="2400" dirty="0">
                          <a:solidFill>
                            <a:srgbClr val="FFFFFF"/>
                          </a:solidFill>
                          <a:latin typeface="Calibri"/>
                          <a:ea typeface="Times New Roman"/>
                          <a:cs typeface="Times New Roman"/>
                        </a:rPr>
                        <a:t>Response</a:t>
                      </a:r>
                    </a:p>
                  </a:txBody>
                  <a:tcPr marL="73025" marR="73025" marT="27305" marB="27305"/>
                </a:tc>
                <a:tc>
                  <a:txBody>
                    <a:bodyPr/>
                    <a:lstStyle/>
                    <a:p>
                      <a:pPr marL="0" marR="0" algn="ctr">
                        <a:spcBef>
                          <a:spcPts val="0"/>
                        </a:spcBef>
                        <a:spcAft>
                          <a:spcPts val="0"/>
                        </a:spcAft>
                      </a:pPr>
                      <a:r>
                        <a:rPr lang="en-US" sz="2400" dirty="0">
                          <a:solidFill>
                            <a:srgbClr val="FFFFFF"/>
                          </a:solidFill>
                          <a:latin typeface="Calibri"/>
                          <a:ea typeface="Times New Roman"/>
                          <a:cs typeface="Times New Roman"/>
                        </a:rPr>
                        <a:t>%</a:t>
                      </a:r>
                    </a:p>
                  </a:txBody>
                  <a:tcPr marL="73025" marR="73025" marT="27305" marB="27305"/>
                </a:tc>
              </a:tr>
              <a:tr h="370840">
                <a:tc>
                  <a:txBody>
                    <a:bodyPr/>
                    <a:lstStyle/>
                    <a:p>
                      <a:pPr marL="0" marR="0" algn="l">
                        <a:lnSpc>
                          <a:spcPct val="115000"/>
                        </a:lnSpc>
                        <a:spcBef>
                          <a:spcPts val="0"/>
                        </a:spcBef>
                        <a:spcAft>
                          <a:spcPts val="0"/>
                        </a:spcAft>
                      </a:pPr>
                      <a:r>
                        <a:rPr lang="en-US" sz="2400" dirty="0">
                          <a:latin typeface="Calibri"/>
                          <a:ea typeface="Times New Roman"/>
                          <a:cs typeface="Times New Roman"/>
                        </a:rPr>
                        <a:t>1 session </a:t>
                      </a:r>
                    </a:p>
                  </a:txBody>
                  <a:tcPr marL="73025" marR="73025" marT="27305" marB="27305" anchor="ctr"/>
                </a:tc>
                <a:tc>
                  <a:txBody>
                    <a:bodyPr/>
                    <a:lstStyle/>
                    <a:p>
                      <a:pPr marL="0" marR="0" algn="ctr">
                        <a:lnSpc>
                          <a:spcPct val="115000"/>
                        </a:lnSpc>
                        <a:spcBef>
                          <a:spcPts val="0"/>
                        </a:spcBef>
                        <a:spcAft>
                          <a:spcPts val="0"/>
                        </a:spcAft>
                      </a:pPr>
                      <a:r>
                        <a:rPr lang="en-US" sz="2400" dirty="0">
                          <a:latin typeface="Calibri"/>
                          <a:ea typeface="Times New Roman"/>
                          <a:cs typeface="Times New Roman"/>
                        </a:rPr>
                        <a:t>1</a:t>
                      </a:r>
                    </a:p>
                  </a:txBody>
                  <a:tcPr marL="73025" marR="73025" marT="27305" marB="27305" anchor="ctr"/>
                </a:tc>
                <a:tc>
                  <a:txBody>
                    <a:bodyPr/>
                    <a:lstStyle/>
                    <a:p>
                      <a:pPr marL="0" marR="0" algn="ctr">
                        <a:lnSpc>
                          <a:spcPct val="115000"/>
                        </a:lnSpc>
                        <a:spcBef>
                          <a:spcPts val="0"/>
                        </a:spcBef>
                        <a:spcAft>
                          <a:spcPts val="0"/>
                        </a:spcAft>
                      </a:pPr>
                      <a:r>
                        <a:rPr lang="en-US" sz="2400" dirty="0">
                          <a:latin typeface="Calibri"/>
                          <a:ea typeface="Times New Roman"/>
                          <a:cs typeface="Times New Roman"/>
                        </a:rPr>
                        <a:t>1%</a:t>
                      </a:r>
                    </a:p>
                  </a:txBody>
                  <a:tcPr marL="73025" marR="73025" marT="27305" marB="27305" anchor="ctr"/>
                </a:tc>
              </a:tr>
              <a:tr h="370840">
                <a:tc>
                  <a:txBody>
                    <a:bodyPr/>
                    <a:lstStyle/>
                    <a:p>
                      <a:pPr marL="0" marR="0" algn="l">
                        <a:lnSpc>
                          <a:spcPct val="115000"/>
                        </a:lnSpc>
                        <a:spcBef>
                          <a:spcPts val="0"/>
                        </a:spcBef>
                        <a:spcAft>
                          <a:spcPts val="0"/>
                        </a:spcAft>
                      </a:pPr>
                      <a:r>
                        <a:rPr lang="en-US" sz="2400" dirty="0">
                          <a:latin typeface="Calibri"/>
                          <a:ea typeface="Times New Roman"/>
                          <a:cs typeface="Times New Roman"/>
                        </a:rPr>
                        <a:t>2 sessions </a:t>
                      </a:r>
                    </a:p>
                  </a:txBody>
                  <a:tcPr marL="73025" marR="73025" marT="27305" marB="27305" anchor="ctr"/>
                </a:tc>
                <a:tc>
                  <a:txBody>
                    <a:bodyPr/>
                    <a:lstStyle/>
                    <a:p>
                      <a:pPr algn="ctr"/>
                      <a:r>
                        <a:rPr lang="en-US" sz="2400" dirty="0" smtClean="0"/>
                        <a:t>10</a:t>
                      </a:r>
                      <a:endParaRPr lang="en-US" sz="2400" dirty="0"/>
                    </a:p>
                  </a:txBody>
                  <a:tcPr/>
                </a:tc>
                <a:tc>
                  <a:txBody>
                    <a:bodyPr/>
                    <a:lstStyle/>
                    <a:p>
                      <a:pPr algn="ctr"/>
                      <a:r>
                        <a:rPr lang="en-US" sz="2400" dirty="0" smtClean="0">
                          <a:solidFill>
                            <a:schemeClr val="tx1"/>
                          </a:solidFill>
                        </a:rPr>
                        <a:t>12%</a:t>
                      </a:r>
                      <a:endParaRPr lang="en-US" sz="2400" dirty="0">
                        <a:solidFill>
                          <a:schemeClr val="tx1"/>
                        </a:solidFill>
                      </a:endParaRPr>
                    </a:p>
                  </a:txBody>
                  <a:tcPr/>
                </a:tc>
              </a:tr>
              <a:tr h="370840">
                <a:tc>
                  <a:txBody>
                    <a:bodyPr/>
                    <a:lstStyle/>
                    <a:p>
                      <a:pPr marL="0" marR="0" algn="l">
                        <a:lnSpc>
                          <a:spcPct val="115000"/>
                        </a:lnSpc>
                        <a:spcBef>
                          <a:spcPts val="0"/>
                        </a:spcBef>
                        <a:spcAft>
                          <a:spcPts val="0"/>
                        </a:spcAft>
                      </a:pPr>
                      <a:r>
                        <a:rPr lang="en-US" sz="2400" dirty="0">
                          <a:solidFill>
                            <a:schemeClr val="tx1"/>
                          </a:solidFill>
                          <a:latin typeface="Calibri"/>
                          <a:ea typeface="Times New Roman"/>
                          <a:cs typeface="Times New Roman"/>
                        </a:rPr>
                        <a:t>3 </a:t>
                      </a:r>
                      <a:r>
                        <a:rPr lang="en-US" sz="2400" dirty="0" smtClean="0">
                          <a:solidFill>
                            <a:schemeClr val="tx1"/>
                          </a:solidFill>
                          <a:latin typeface="Calibri"/>
                          <a:ea typeface="Times New Roman"/>
                          <a:cs typeface="Times New Roman"/>
                        </a:rPr>
                        <a:t>sessions</a:t>
                      </a:r>
                      <a:endParaRPr lang="en-US" sz="2400" dirty="0">
                        <a:solidFill>
                          <a:schemeClr val="tx1"/>
                        </a:solidFill>
                        <a:latin typeface="Calibri"/>
                        <a:ea typeface="Times New Roman"/>
                        <a:cs typeface="Times New Roman"/>
                      </a:endParaRPr>
                    </a:p>
                  </a:txBody>
                  <a:tcPr marL="73025" marR="73025" marT="27305" marB="27305"/>
                </a:tc>
                <a:tc>
                  <a:txBody>
                    <a:bodyPr/>
                    <a:lstStyle/>
                    <a:p>
                      <a:pPr algn="ctr"/>
                      <a:r>
                        <a:rPr lang="en-US" sz="2400" dirty="0" smtClean="0"/>
                        <a:t>14</a:t>
                      </a:r>
                      <a:endParaRPr lang="en-US" sz="2400" dirty="0"/>
                    </a:p>
                  </a:txBody>
                  <a:tcPr/>
                </a:tc>
                <a:tc>
                  <a:txBody>
                    <a:bodyPr/>
                    <a:lstStyle/>
                    <a:p>
                      <a:pPr algn="ctr"/>
                      <a:r>
                        <a:rPr lang="en-US" sz="2400" dirty="0" smtClean="0">
                          <a:solidFill>
                            <a:schemeClr val="tx1"/>
                          </a:solidFill>
                        </a:rPr>
                        <a:t>17%</a:t>
                      </a:r>
                      <a:endParaRPr lang="en-US" sz="2400" dirty="0">
                        <a:solidFill>
                          <a:schemeClr val="tx1"/>
                        </a:solidFill>
                      </a:endParaRPr>
                    </a:p>
                  </a:txBody>
                  <a:tcPr/>
                </a:tc>
              </a:tr>
              <a:tr h="370840">
                <a:tc>
                  <a:txBody>
                    <a:bodyPr/>
                    <a:lstStyle/>
                    <a:p>
                      <a:pPr marL="0" marR="0" algn="l">
                        <a:lnSpc>
                          <a:spcPct val="115000"/>
                        </a:lnSpc>
                        <a:spcBef>
                          <a:spcPts val="0"/>
                        </a:spcBef>
                        <a:spcAft>
                          <a:spcPts val="0"/>
                        </a:spcAft>
                      </a:pPr>
                      <a:r>
                        <a:rPr lang="en-US" sz="2400" dirty="0">
                          <a:latin typeface="Calibri"/>
                          <a:ea typeface="Times New Roman"/>
                          <a:cs typeface="Times New Roman"/>
                        </a:rPr>
                        <a:t>4 sessions for 1 hour each</a:t>
                      </a:r>
                    </a:p>
                  </a:txBody>
                  <a:tcPr marL="73025" marR="73025" marT="27305" marB="27305" anchor="ctr"/>
                </a:tc>
                <a:tc>
                  <a:txBody>
                    <a:bodyPr/>
                    <a:lstStyle/>
                    <a:p>
                      <a:pPr algn="ctr"/>
                      <a:r>
                        <a:rPr lang="en-US" sz="2400" dirty="0" smtClean="0"/>
                        <a:t>32</a:t>
                      </a:r>
                      <a:endParaRPr lang="en-US" sz="2400" dirty="0"/>
                    </a:p>
                  </a:txBody>
                  <a:tcPr/>
                </a:tc>
                <a:tc>
                  <a:txBody>
                    <a:bodyPr/>
                    <a:lstStyle/>
                    <a:p>
                      <a:pPr algn="ctr"/>
                      <a:r>
                        <a:rPr lang="en-US" sz="2400" dirty="0" smtClean="0">
                          <a:solidFill>
                            <a:schemeClr val="tx1"/>
                          </a:solidFill>
                        </a:rPr>
                        <a:t>39%</a:t>
                      </a:r>
                      <a:endParaRPr lang="en-US" sz="2400" dirty="0">
                        <a:solidFill>
                          <a:schemeClr val="tx1"/>
                        </a:solidFill>
                      </a:endParaRPr>
                    </a:p>
                  </a:txBody>
                  <a:tcPr/>
                </a:tc>
              </a:tr>
              <a:tr h="370840">
                <a:tc>
                  <a:txBody>
                    <a:bodyPr/>
                    <a:lstStyle/>
                    <a:p>
                      <a:pPr marL="0" marR="0" algn="l">
                        <a:lnSpc>
                          <a:spcPct val="115000"/>
                        </a:lnSpc>
                        <a:spcBef>
                          <a:spcPts val="0"/>
                        </a:spcBef>
                        <a:spcAft>
                          <a:spcPts val="0"/>
                        </a:spcAft>
                      </a:pPr>
                      <a:r>
                        <a:rPr lang="en-US" sz="2400" dirty="0">
                          <a:solidFill>
                            <a:schemeClr val="tx1"/>
                          </a:solidFill>
                          <a:latin typeface="Calibri"/>
                          <a:ea typeface="Times New Roman"/>
                          <a:cs typeface="Times New Roman"/>
                        </a:rPr>
                        <a:t>5 sessions for 1 hour each</a:t>
                      </a:r>
                    </a:p>
                  </a:txBody>
                  <a:tcPr marL="73025" marR="73025" marT="27305" marB="27305"/>
                </a:tc>
                <a:tc>
                  <a:txBody>
                    <a:bodyPr/>
                    <a:lstStyle/>
                    <a:p>
                      <a:pPr algn="ctr"/>
                      <a:r>
                        <a:rPr lang="en-US" sz="2400" dirty="0" smtClean="0"/>
                        <a:t>14</a:t>
                      </a:r>
                      <a:endParaRPr lang="en-US" sz="2400" dirty="0"/>
                    </a:p>
                  </a:txBody>
                  <a:tcPr/>
                </a:tc>
                <a:tc>
                  <a:txBody>
                    <a:bodyPr/>
                    <a:lstStyle/>
                    <a:p>
                      <a:pPr algn="ctr"/>
                      <a:r>
                        <a:rPr lang="en-US" sz="2400" dirty="0" smtClean="0">
                          <a:solidFill>
                            <a:schemeClr val="tx1"/>
                          </a:solidFill>
                        </a:rPr>
                        <a:t>17%</a:t>
                      </a:r>
                      <a:endParaRPr lang="en-US" sz="2400" dirty="0">
                        <a:solidFill>
                          <a:schemeClr val="tx1"/>
                        </a:solidFill>
                      </a:endParaRPr>
                    </a:p>
                  </a:txBody>
                  <a:tcPr/>
                </a:tc>
              </a:tr>
              <a:tr h="370840">
                <a:tc>
                  <a:txBody>
                    <a:bodyPr/>
                    <a:lstStyle/>
                    <a:p>
                      <a:pPr marL="0" marR="0" algn="l">
                        <a:lnSpc>
                          <a:spcPct val="115000"/>
                        </a:lnSpc>
                        <a:spcBef>
                          <a:spcPts val="0"/>
                        </a:spcBef>
                        <a:spcAft>
                          <a:spcPts val="0"/>
                        </a:spcAft>
                      </a:pPr>
                      <a:r>
                        <a:rPr lang="en-US" sz="2400" dirty="0">
                          <a:latin typeface="Calibri"/>
                          <a:ea typeface="Times New Roman"/>
                          <a:cs typeface="Times New Roman"/>
                        </a:rPr>
                        <a:t>Some other schedule of class meetings</a:t>
                      </a:r>
                    </a:p>
                  </a:txBody>
                  <a:tcPr marL="73025" marR="73025" marT="27305" marB="27305" anchor="ctr"/>
                </a:tc>
                <a:tc>
                  <a:txBody>
                    <a:bodyPr/>
                    <a:lstStyle/>
                    <a:p>
                      <a:pPr algn="ctr"/>
                      <a:r>
                        <a:rPr lang="en-US" sz="2400" dirty="0" smtClean="0"/>
                        <a:t>10</a:t>
                      </a:r>
                      <a:endParaRPr lang="en-US" sz="2400" dirty="0"/>
                    </a:p>
                  </a:txBody>
                  <a:tcPr/>
                </a:tc>
                <a:tc>
                  <a:txBody>
                    <a:bodyPr/>
                    <a:lstStyle/>
                    <a:p>
                      <a:pPr algn="ctr"/>
                      <a:r>
                        <a:rPr lang="en-US" sz="2400" dirty="0" smtClean="0">
                          <a:solidFill>
                            <a:schemeClr val="tx1"/>
                          </a:solidFill>
                        </a:rPr>
                        <a:t>12%</a:t>
                      </a:r>
                      <a:endParaRPr lang="en-US" sz="2400" dirty="0">
                        <a:solidFill>
                          <a:schemeClr val="tx1"/>
                        </a:solidFill>
                      </a:endParaRPr>
                    </a:p>
                  </a:txBody>
                  <a:tcPr/>
                </a:tc>
              </a:tr>
            </a:tbl>
          </a:graphicData>
        </a:graphic>
      </p:graphicFrame>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xmlns="" val="3208250535"/>
              </p:ext>
            </p:extLst>
          </p:nvPr>
        </p:nvGraphicFramePr>
        <p:xfrm>
          <a:off x="-152400" y="1295400"/>
          <a:ext cx="5715000" cy="4572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a:graphicFrameLocks/>
          </p:cNvGraphicFramePr>
          <p:nvPr>
            <p:extLst>
              <p:ext uri="{D42A27DB-BD31-4B8C-83A1-F6EECF244321}">
                <p14:modId xmlns:p14="http://schemas.microsoft.com/office/powerpoint/2010/main" xmlns="" val="4099507029"/>
              </p:ext>
            </p:extLst>
          </p:nvPr>
        </p:nvGraphicFramePr>
        <p:xfrm>
          <a:off x="4495800" y="4038600"/>
          <a:ext cx="45720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6" name="Title 5"/>
          <p:cNvSpPr>
            <a:spLocks noGrp="1"/>
          </p:cNvSpPr>
          <p:nvPr>
            <p:ph type="title"/>
          </p:nvPr>
        </p:nvSpPr>
        <p:spPr/>
        <p:txBody>
          <a:bodyPr>
            <a:normAutofit/>
          </a:bodyPr>
          <a:lstStyle/>
          <a:p>
            <a:r>
              <a:rPr lang="en-US" sz="3200" dirty="0" smtClean="0"/>
              <a:t>Sessions Per Week</a:t>
            </a:r>
            <a:endParaRPr lang="en-US" sz="3200" dirty="0"/>
          </a:p>
        </p:txBody>
      </p:sp>
    </p:spTree>
    <p:extLst>
      <p:ext uri="{BB962C8B-B14F-4D97-AF65-F5344CB8AC3E}">
        <p14:creationId xmlns:p14="http://schemas.microsoft.com/office/powerpoint/2010/main" xmlns="" val="411461541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Further Information</a:t>
            </a:r>
            <a:endParaRPr lang="en-US" dirty="0"/>
          </a:p>
        </p:txBody>
      </p:sp>
      <p:sp>
        <p:nvSpPr>
          <p:cNvPr id="3" name="Content Placeholder 2"/>
          <p:cNvSpPr>
            <a:spLocks noGrp="1"/>
          </p:cNvSpPr>
          <p:nvPr>
            <p:ph idx="1"/>
          </p:nvPr>
        </p:nvSpPr>
        <p:spPr/>
        <p:txBody>
          <a:bodyPr/>
          <a:lstStyle/>
          <a:p>
            <a:r>
              <a:rPr lang="en-US" dirty="0" smtClean="0"/>
              <a:t>If you are interested in processing the raw data, please feel welcome to </a:t>
            </a:r>
            <a:r>
              <a:rPr lang="en-US" dirty="0" smtClean="0"/>
              <a:t>contact the chair of CONCUR.</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lstStyle/>
          <a:p>
            <a:r>
              <a:rPr lang="en-US" dirty="0" smtClean="0"/>
              <a:t>Development of the Survey</a:t>
            </a:r>
            <a:endParaRPr lang="en-US" dirty="0"/>
          </a:p>
        </p:txBody>
      </p:sp>
      <p:sp>
        <p:nvSpPr>
          <p:cNvPr id="3" name="Content Placeholder 2"/>
          <p:cNvSpPr>
            <a:spLocks noGrp="1"/>
          </p:cNvSpPr>
          <p:nvPr>
            <p:ph idx="1"/>
          </p:nvPr>
        </p:nvSpPr>
        <p:spPr/>
        <p:txBody>
          <a:bodyPr/>
          <a:lstStyle/>
          <a:p>
            <a:r>
              <a:rPr lang="en-US" dirty="0" smtClean="0"/>
              <a:t>During the summer of 2011 the survey was tested in a pilot study on a group of about 10 people, including two past Section presidents.</a:t>
            </a:r>
          </a:p>
          <a:p>
            <a:r>
              <a:rPr lang="en-US" dirty="0" smtClean="0"/>
              <a:t>The Ohio MAA Calculus Survey was conducted as an e-mail survey in October, 2011, with the support of the National MAA office.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of the Survey</a:t>
            </a:r>
            <a:endParaRPr lang="en-US" dirty="0"/>
          </a:p>
        </p:txBody>
      </p:sp>
      <p:sp>
        <p:nvSpPr>
          <p:cNvPr id="3" name="Content Placeholder 2"/>
          <p:cNvSpPr>
            <a:spLocks noGrp="1"/>
          </p:cNvSpPr>
          <p:nvPr>
            <p:ph idx="1"/>
          </p:nvPr>
        </p:nvSpPr>
        <p:spPr/>
        <p:txBody>
          <a:bodyPr/>
          <a:lstStyle/>
          <a:p>
            <a:r>
              <a:rPr lang="en-US" dirty="0" smtClean="0"/>
              <a:t>The results were discussed by CONCUR during last Spring’s Section Meeting and CONCUR also met during this last summer to put together this presentation.</a:t>
            </a:r>
          </a:p>
          <a:p>
            <a:r>
              <a:rPr lang="en-US" dirty="0" smtClean="0"/>
              <a:t>About 90 Section members answered the questionnaire.  This was an excellent response rate for an e-mail survey.</a:t>
            </a:r>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 17:  Participation by Type of Academic Institution</a:t>
            </a:r>
            <a:endParaRPr lang="en-US" dirty="0"/>
          </a:p>
        </p:txBody>
      </p:sp>
      <p:pic>
        <p:nvPicPr>
          <p:cNvPr id="1027" name="Picture 3"/>
          <p:cNvPicPr>
            <a:picLocks noGrp="1" noChangeAspect="1" noChangeArrowheads="1"/>
          </p:cNvPicPr>
          <p:nvPr>
            <p:ph idx="1"/>
          </p:nvPr>
        </p:nvPicPr>
        <p:blipFill>
          <a:blip r:embed="rId2" cstate="print"/>
          <a:srcRect/>
          <a:stretch>
            <a:fillRect/>
          </a:stretch>
        </p:blipFill>
        <p:spPr bwMode="auto">
          <a:xfrm>
            <a:off x="2286000" y="2286000"/>
            <a:ext cx="3886330" cy="2724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18:  Gender</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2133600" y="1600200"/>
            <a:ext cx="4333875" cy="2809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382</TotalTime>
  <Words>2934</Words>
  <Application>Microsoft Office PowerPoint</Application>
  <PresentationFormat>On-screen Show (4:3)</PresentationFormat>
  <Paragraphs>674</Paragraphs>
  <Slides>53</Slides>
  <Notes>9</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Office Theme</vt:lpstr>
      <vt:lpstr>OHIO MAA 2011  CALCULUS SURVEY</vt:lpstr>
      <vt:lpstr>Part 1 Development and Demographics</vt:lpstr>
      <vt:lpstr>History of the Survey</vt:lpstr>
      <vt:lpstr>Development of the Survey </vt:lpstr>
      <vt:lpstr>Development of the Survey</vt:lpstr>
      <vt:lpstr>Development of the Survey</vt:lpstr>
      <vt:lpstr>Development of the Survey</vt:lpstr>
      <vt:lpstr>Question 17:  Participation by Type of Academic Institution</vt:lpstr>
      <vt:lpstr>Question 18:  Gender</vt:lpstr>
      <vt:lpstr>Question 19: Interval of time teaching in years</vt:lpstr>
      <vt:lpstr>Part 2 Teaching Methods</vt:lpstr>
      <vt:lpstr>Teaching Methods</vt:lpstr>
      <vt:lpstr>Question 1: Straight Lecture</vt:lpstr>
      <vt:lpstr>Slide 14</vt:lpstr>
      <vt:lpstr>Question 2: Dialog Lecture</vt:lpstr>
      <vt:lpstr>Slide 16</vt:lpstr>
      <vt:lpstr>Question 3:Team Learning</vt:lpstr>
      <vt:lpstr>Slide 18</vt:lpstr>
      <vt:lpstr>Question 4: Moore Method</vt:lpstr>
      <vt:lpstr>Question 5: Learning Styles</vt:lpstr>
      <vt:lpstr>Slide 21</vt:lpstr>
      <vt:lpstr>Part 3 Use of Technology</vt:lpstr>
      <vt:lpstr>Question 6:  In your Calculus courses how often do you use each of the following?</vt:lpstr>
      <vt:lpstr>Question 6:  In your Calculus courses how often do you use each of the following?</vt:lpstr>
      <vt:lpstr>Question 6:  In your Calculus courses how often do you use each of the following?</vt:lpstr>
      <vt:lpstr>Question 6:  In your Calculus courses how often do you use each of the following?</vt:lpstr>
      <vt:lpstr>Question 6:  In your Calculus courses how often do you use each of the following?</vt:lpstr>
      <vt:lpstr>Question 6:  In your Calculus courses how often do you use each of the following?</vt:lpstr>
      <vt:lpstr>Question 7:  In preparing materials for the course, how often do you use each of the following?</vt:lpstr>
      <vt:lpstr>Question 7:  In preparing materials for the course, how often do you use each of the following?</vt:lpstr>
      <vt:lpstr>Question 7:  In preparing materials for the course, how often do you use each of the following?</vt:lpstr>
      <vt:lpstr>Question 7:  In preparing materials for the course, how often do you use each of the following?</vt:lpstr>
      <vt:lpstr>Question 8:  How often do you incorporate active use of symbolic processing software in your teaching of the course? </vt:lpstr>
      <vt:lpstr>Question 9:  In communicating with students how often do you use each of the following?</vt:lpstr>
      <vt:lpstr>Question 9:  In communicating with students how often do you use each of the following?</vt:lpstr>
      <vt:lpstr>Question 9:  In communicating with students how often do you use each of the following?</vt:lpstr>
      <vt:lpstr>Part 4 Assessment Methods</vt:lpstr>
      <vt:lpstr>Question 10</vt:lpstr>
      <vt:lpstr>Question 11</vt:lpstr>
      <vt:lpstr>Question 12</vt:lpstr>
      <vt:lpstr>Part 5 Topics in the Curriculum</vt:lpstr>
      <vt:lpstr>Question 13: Topics</vt:lpstr>
      <vt:lpstr>Question 13: Topics Covered   - 13a)  </vt:lpstr>
      <vt:lpstr>Question 13: Topics Covered  - 13b)  </vt:lpstr>
      <vt:lpstr>Question 13: Topics Covered  - 13c) </vt:lpstr>
      <vt:lpstr>Question 13: Topics Covered  - 13d) </vt:lpstr>
      <vt:lpstr>Question 15: Balance</vt:lpstr>
      <vt:lpstr>Question 15:  Balance between covering the Syllabus and Motivational Examples</vt:lpstr>
      <vt:lpstr>Part 6 Classroom Management</vt:lpstr>
      <vt:lpstr>Question 14:  Which of the following best describes your practice in monitoring attendance in your Calculus courses?</vt:lpstr>
      <vt:lpstr>Question 16: How many times a week do the majority of the sections of Calculus that you teach meet?</vt:lpstr>
      <vt:lpstr>Sessions Per Week</vt:lpstr>
      <vt:lpstr>For Further Information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CONCUR CALCULUS SURVEY</dc:title>
  <dc:creator>Bill</dc:creator>
  <cp:lastModifiedBy>Bill</cp:lastModifiedBy>
  <cp:revision>42</cp:revision>
  <dcterms:created xsi:type="dcterms:W3CDTF">2012-07-25T00:01:18Z</dcterms:created>
  <dcterms:modified xsi:type="dcterms:W3CDTF">2013-03-15T00:10:34Z</dcterms:modified>
</cp:coreProperties>
</file>